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4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66" r:id="rId12"/>
    <p:sldId id="267" r:id="rId13"/>
    <p:sldId id="268" r:id="rId14"/>
    <p:sldId id="269" r:id="rId15"/>
    <p:sldId id="293" r:id="rId16"/>
    <p:sldId id="265" r:id="rId17"/>
    <p:sldId id="288" r:id="rId18"/>
    <p:sldId id="278" r:id="rId19"/>
    <p:sldId id="294" r:id="rId20"/>
    <p:sldId id="295" r:id="rId21"/>
    <p:sldId id="296" r:id="rId22"/>
    <p:sldId id="289" r:id="rId23"/>
    <p:sldId id="299" r:id="rId24"/>
    <p:sldId id="300" r:id="rId25"/>
    <p:sldId id="301" r:id="rId26"/>
    <p:sldId id="302" r:id="rId27"/>
    <p:sldId id="291" r:id="rId28"/>
    <p:sldId id="292" r:id="rId29"/>
    <p:sldId id="283" r:id="rId30"/>
    <p:sldId id="284" r:id="rId31"/>
    <p:sldId id="287" r:id="rId32"/>
    <p:sldId id="297" r:id="rId33"/>
    <p:sldId id="298" r:id="rId34"/>
  </p:sldIdLst>
  <p:sldSz cx="12192000" cy="6858000"/>
  <p:notesSz cx="6858000" cy="9144000"/>
  <p:embeddedFontLst>
    <p:embeddedFont>
      <p:font typeface="나눔바른고딕" charset="-127"/>
      <p:regular r:id="rId35"/>
      <p:bold r:id="rId36"/>
    </p:embeddedFont>
    <p:embeddedFont>
      <p:font typeface="맑은 고딕" pitchFamily="50" charset="-127"/>
      <p:regular r:id="rId37"/>
      <p:bold r:id="rId38"/>
    </p:embeddedFont>
    <p:embeddedFont>
      <p:font typeface="HY강M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혜은" initials="성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206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250" autoAdjust="0"/>
    <p:restoredTop sz="94660"/>
  </p:normalViewPr>
  <p:slideViewPr>
    <p:cSldViewPr snapToGrid="0">
      <p:cViewPr varScale="1">
        <p:scale>
          <a:sx n="72" d="100"/>
          <a:sy n="72" d="100"/>
        </p:scale>
        <p:origin x="-60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 w="9525"/>
          </c:spPr>
          <c:explosion val="46"/>
          <c:dPt>
            <c:idx val="0"/>
            <c:explosion val="93"/>
            <c:spPr>
              <a:solidFill>
                <a:schemeClr val="accent1"/>
              </a:solidFill>
              <a:ln w="9525"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A85-488F-959C-CB386134DE8F}"/>
              </c:ext>
            </c:extLst>
          </c:dPt>
          <c:cat>
            <c:strRef>
              <c:f>Sheet1!$A$2:$A$5</c:f>
              <c:strCache>
                <c:ptCount val="1"/>
                <c:pt idx="0">
                  <c:v>수능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 xmlns:c16r2="http://schemas.microsoft.com/office/drawing/2015/06/chart"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0-2A85-488F-959C-CB386134DE8F}"/>
            </c:ext>
          </c:extLst>
        </c:ser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626434021314898"/>
          <c:y val="0.27757860960835812"/>
          <c:w val="0.18691289748969658"/>
          <c:h val="0.13615286496431039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 w="9525"/>
          </c:spPr>
          <c:dPt>
            <c:idx val="0"/>
            <c:spPr>
              <a:solidFill>
                <a:schemeClr val="accent1"/>
              </a:solidFill>
              <a:ln w="9525"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DFE-4C55-B9D5-C8D3622100A3}"/>
              </c:ext>
            </c:extLst>
          </c:dPt>
          <c:dPt>
            <c:idx val="1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DFE-4C55-B9D5-C8D3622100A3}"/>
              </c:ext>
            </c:extLst>
          </c:dPt>
          <c:dPt>
            <c:idx val="2"/>
            <c:spPr>
              <a:solidFill>
                <a:schemeClr val="accent3"/>
              </a:solidFill>
              <a:ln w="9525">
                <a:solidFill>
                  <a:schemeClr val="lt1"/>
                </a:solidFill>
              </a:ln>
              <a:effectLst/>
            </c:spPr>
          </c:dPt>
          <c:dPt>
            <c:idx val="3"/>
            <c:spPr>
              <a:solidFill>
                <a:schemeClr val="accent4"/>
              </a:solidFill>
              <a:ln w="9525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국어</c:v>
                </c:pt>
                <c:pt idx="1">
                  <c:v>영어</c:v>
                </c:pt>
                <c:pt idx="2">
                  <c:v>수학</c:v>
                </c:pt>
                <c:pt idx="3">
                  <c:v>탐구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DFE-4C55-B9D5-C8D3622100A3}"/>
            </c:ext>
          </c:extLst>
        </c:ser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3121005537848396"/>
          <c:y val="4.0369717419876687E-3"/>
          <c:w val="0.32016890677821758"/>
          <c:h val="0.62376781922960289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98265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848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3584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5871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7842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99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7392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5797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793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5020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9653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815AC6A3-6357-466D-99B8-B863B3671343}" type="datetimeFigureOut">
              <a:rPr lang="ko-KR" altLang="en-US" smtClean="0"/>
              <a:pPr/>
              <a:t>2017-02-19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6613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.naver.com/millllkyway/70168744841" TargetMode="External"/><Relationship Id="rId4" Type="http://schemas.openxmlformats.org/officeDocument/2006/relationships/hyperlink" Target="http://smok95.tistory.com/m/24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-8323"/>
            <a:ext cx="12192000" cy="6857989"/>
          </a:xfrm>
          <a:prstGeom prst="rect">
            <a:avLst/>
          </a:prstGeom>
          <a:solidFill>
            <a:schemeClr val="tx1"/>
          </a:solidFill>
          <a:effectLst>
            <a:glow>
              <a:schemeClr val="accent1"/>
            </a:glow>
            <a:outerShdw sx="1000" sy="1000" algn="ctr" rotWithShape="0">
              <a:srgbClr val="000000"/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1000"/>
            </a:srgbClr>
          </a:solidFill>
          <a:ln>
            <a:solidFill>
              <a:srgbClr val="00206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484914" y="1527516"/>
            <a:ext cx="3222172" cy="2760252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663371" y="4586509"/>
            <a:ext cx="6865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기반의 입시상담 솔루션 어플</a:t>
            </a:r>
            <a:endParaRPr lang="en-US" altLang="ko-KR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3086" y="5355771"/>
            <a:ext cx="5558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2013156015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소프트웨어학과 김현정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최진구교수님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2013156028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소프트웨어학과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엄예지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최진구교수님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2014156022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소프트웨어학과 성혜은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최진구교수님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90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</a:p>
        </p:txBody>
      </p:sp>
      <p:pic>
        <p:nvPicPr>
          <p:cNvPr id="1027" name="Picture 3" descr="C:\Users\예지\Desktop\하하하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30" y="2304125"/>
            <a:ext cx="7413539" cy="34426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771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964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6678" y="373417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(UI)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1914" y="1146023"/>
            <a:ext cx="5450630" cy="5450630"/>
            <a:chOff x="150056" y="1082026"/>
            <a:chExt cx="5450630" cy="5450630"/>
          </a:xfrm>
        </p:grpSpPr>
        <p:grpSp>
          <p:nvGrpSpPr>
            <p:cNvPr id="13" name="그룹 12"/>
            <p:cNvGrpSpPr/>
            <p:nvPr/>
          </p:nvGrpSpPr>
          <p:grpSpPr>
            <a:xfrm>
              <a:off x="150056" y="1082026"/>
              <a:ext cx="5450630" cy="5450630"/>
              <a:chOff x="348032" y="611520"/>
              <a:chExt cx="5861982" cy="586198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656" y="1658446"/>
              <a:ext cx="2795429" cy="93961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857274" y="1959706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한국산업기술대학교</a:t>
              </a:r>
            </a:p>
          </p:txBody>
        </p:sp>
        <p:sp>
          <p:nvSpPr>
            <p:cNvPr id="16" name="모서리가 둥근 직사각형 53"/>
            <p:cNvSpPr/>
            <p:nvPr/>
          </p:nvSpPr>
          <p:spPr>
            <a:xfrm>
              <a:off x="1728004" y="3295813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모집요강</a:t>
              </a:r>
            </a:p>
          </p:txBody>
        </p:sp>
        <p:sp>
          <p:nvSpPr>
            <p:cNvPr id="17" name="모서리가 둥근 직사각형 53"/>
            <p:cNvSpPr/>
            <p:nvPr/>
          </p:nvSpPr>
          <p:spPr>
            <a:xfrm>
              <a:off x="1728003" y="4121006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나의 수능 점수로</a:t>
              </a:r>
              <a:endParaRPr lang="en-US" altLang="ko-KR" sz="11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성적산출 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386" y="3434085"/>
              <a:ext cx="916651" cy="916651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6591314" y="1125949"/>
            <a:ext cx="5450630" cy="5450630"/>
            <a:chOff x="6591314" y="1125949"/>
            <a:chExt cx="5450630" cy="5450630"/>
          </a:xfrm>
        </p:grpSpPr>
        <p:grpSp>
          <p:nvGrpSpPr>
            <p:cNvPr id="22" name="그룹 21"/>
            <p:cNvGrpSpPr/>
            <p:nvPr/>
          </p:nvGrpSpPr>
          <p:grpSpPr>
            <a:xfrm>
              <a:off x="6591314" y="1125949"/>
              <a:ext cx="5450630" cy="5450630"/>
              <a:chOff x="348032" y="611520"/>
              <a:chExt cx="5861982" cy="5861982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26409" y="2329038"/>
              <a:ext cx="2580440" cy="3084600"/>
            </a:xfrm>
            <a:prstGeom prst="rect">
              <a:avLst/>
            </a:prstGeom>
          </p:spPr>
        </p:pic>
      </p:grpSp>
      <p:sp>
        <p:nvSpPr>
          <p:cNvPr id="26" name="오른쪽 화살표 15"/>
          <p:cNvSpPr/>
          <p:nvPr/>
        </p:nvSpPr>
        <p:spPr>
          <a:xfrm>
            <a:off x="5649288" y="3097742"/>
            <a:ext cx="960618" cy="103515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53773" y="4540322"/>
            <a:ext cx="2484492" cy="1347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학교의 모집요강에 대해서 보여줌</a:t>
            </a:r>
          </a:p>
        </p:txBody>
      </p:sp>
      <p:sp>
        <p:nvSpPr>
          <p:cNvPr id="28" name="타원 27"/>
          <p:cNvSpPr/>
          <p:nvPr/>
        </p:nvSpPr>
        <p:spPr>
          <a:xfrm>
            <a:off x="4954982" y="1518671"/>
            <a:ext cx="2383283" cy="12749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모집요강을 보는 경우</a:t>
            </a:r>
          </a:p>
        </p:txBody>
      </p:sp>
    </p:spTree>
    <p:extLst>
      <p:ext uri="{BB962C8B-B14F-4D97-AF65-F5344CB8AC3E}">
        <p14:creationId xmlns="" xmlns:p14="http://schemas.microsoft.com/office/powerpoint/2010/main" val="36641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964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6678" y="373417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(UI)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1914" y="1146023"/>
            <a:ext cx="5450630" cy="5450630"/>
            <a:chOff x="150056" y="1082026"/>
            <a:chExt cx="5450630" cy="5450630"/>
          </a:xfrm>
        </p:grpSpPr>
        <p:grpSp>
          <p:nvGrpSpPr>
            <p:cNvPr id="13" name="그룹 12"/>
            <p:cNvGrpSpPr/>
            <p:nvPr/>
          </p:nvGrpSpPr>
          <p:grpSpPr>
            <a:xfrm>
              <a:off x="150056" y="1082026"/>
              <a:ext cx="5450630" cy="5450630"/>
              <a:chOff x="348032" y="611520"/>
              <a:chExt cx="5861982" cy="586198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656" y="1658446"/>
              <a:ext cx="2795429" cy="93961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857274" y="1959706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한국산업기술대학교</a:t>
              </a:r>
            </a:p>
          </p:txBody>
        </p:sp>
        <p:sp>
          <p:nvSpPr>
            <p:cNvPr id="16" name="모서리가 둥근 직사각형 53"/>
            <p:cNvSpPr/>
            <p:nvPr/>
          </p:nvSpPr>
          <p:spPr>
            <a:xfrm>
              <a:off x="1728004" y="3295813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모집요강</a:t>
              </a:r>
            </a:p>
          </p:txBody>
        </p:sp>
        <p:sp>
          <p:nvSpPr>
            <p:cNvPr id="17" name="모서리가 둥근 직사각형 53"/>
            <p:cNvSpPr/>
            <p:nvPr/>
          </p:nvSpPr>
          <p:spPr>
            <a:xfrm>
              <a:off x="1728003" y="4121006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나의 수능 점수로</a:t>
              </a:r>
              <a:endParaRPr lang="en-US" altLang="ko-KR" sz="11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성적산출 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386" y="3434085"/>
              <a:ext cx="916651" cy="916651"/>
            </a:xfrm>
            <a:prstGeom prst="rect">
              <a:avLst/>
            </a:prstGeom>
          </p:spPr>
        </p:pic>
      </p:grpSp>
      <p:sp>
        <p:nvSpPr>
          <p:cNvPr id="26" name="오른쪽 화살표 15"/>
          <p:cNvSpPr/>
          <p:nvPr/>
        </p:nvSpPr>
        <p:spPr>
          <a:xfrm>
            <a:off x="5649288" y="3097742"/>
            <a:ext cx="960618" cy="103515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591314" y="1125949"/>
            <a:ext cx="5450630" cy="5450630"/>
            <a:chOff x="6591314" y="1125949"/>
            <a:chExt cx="5450630" cy="5450630"/>
          </a:xfrm>
        </p:grpSpPr>
        <p:grpSp>
          <p:nvGrpSpPr>
            <p:cNvPr id="30" name="그룹 29"/>
            <p:cNvGrpSpPr/>
            <p:nvPr/>
          </p:nvGrpSpPr>
          <p:grpSpPr>
            <a:xfrm>
              <a:off x="6591314" y="1125949"/>
              <a:ext cx="5450630" cy="5450630"/>
              <a:chOff x="348032" y="611520"/>
              <a:chExt cx="5861982" cy="586198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8122755" y="2955476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이름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8851" y="3290756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성별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98050" y="3607988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이메일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89941" y="3943268"/>
              <a:ext cx="14363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휴대폰 번호 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898266" y="2989266"/>
              <a:ext cx="959523" cy="2581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898266" y="3662557"/>
              <a:ext cx="1246122" cy="2550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414439" y="3992739"/>
              <a:ext cx="1076797" cy="2653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모서리가 둥근 직사각형 43"/>
            <p:cNvSpPr/>
            <p:nvPr/>
          </p:nvSpPr>
          <p:spPr>
            <a:xfrm>
              <a:off x="8850503" y="3327086"/>
              <a:ext cx="357942" cy="2411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남</a:t>
              </a:r>
            </a:p>
          </p:txBody>
        </p:sp>
        <p:sp>
          <p:nvSpPr>
            <p:cNvPr id="39" name="모서리가 둥근 직사각형 44"/>
            <p:cNvSpPr/>
            <p:nvPr/>
          </p:nvSpPr>
          <p:spPr>
            <a:xfrm>
              <a:off x="9286496" y="3334218"/>
              <a:ext cx="357942" cy="2411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</a:t>
              </a:r>
            </a:p>
          </p:txBody>
        </p:sp>
        <p:sp>
          <p:nvSpPr>
            <p:cNvPr id="40" name="모서리가 둥근 직사각형 46"/>
            <p:cNvSpPr/>
            <p:nvPr/>
          </p:nvSpPr>
          <p:spPr>
            <a:xfrm>
              <a:off x="8898266" y="4637924"/>
              <a:ext cx="890628" cy="40246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868940" y="1709285"/>
              <a:ext cx="2887221" cy="584087"/>
              <a:chOff x="7916352" y="1971208"/>
              <a:chExt cx="2907683" cy="54547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916352" y="1971208"/>
                <a:ext cx="2907683" cy="54547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232523" y="2070637"/>
                <a:ext cx="2419801" cy="373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상담자 정보입력</a:t>
                </a:r>
              </a:p>
            </p:txBody>
          </p:sp>
        </p:grpSp>
      </p:grpSp>
      <p:sp>
        <p:nvSpPr>
          <p:cNvPr id="46" name="타원 45"/>
          <p:cNvSpPr/>
          <p:nvPr/>
        </p:nvSpPr>
        <p:spPr>
          <a:xfrm>
            <a:off x="4853773" y="4540322"/>
            <a:ext cx="2484492" cy="1347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간단한 정보입력을 하도록 함</a:t>
            </a:r>
          </a:p>
        </p:txBody>
      </p:sp>
      <p:sp>
        <p:nvSpPr>
          <p:cNvPr id="47" name="타원 46"/>
          <p:cNvSpPr/>
          <p:nvPr/>
        </p:nvSpPr>
        <p:spPr>
          <a:xfrm>
            <a:off x="4954982" y="1518671"/>
            <a:ext cx="2383283" cy="12749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수능 점수로 성적산출을 하는 경우</a:t>
            </a:r>
          </a:p>
        </p:txBody>
      </p:sp>
    </p:spTree>
    <p:extLst>
      <p:ext uri="{BB962C8B-B14F-4D97-AF65-F5344CB8AC3E}">
        <p14:creationId xmlns="" xmlns:p14="http://schemas.microsoft.com/office/powerpoint/2010/main" val="323636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964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6678" y="373417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(UI)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1914" y="1146023"/>
            <a:ext cx="5450630" cy="5450630"/>
            <a:chOff x="150056" y="1082026"/>
            <a:chExt cx="5450630" cy="5450630"/>
          </a:xfrm>
        </p:grpSpPr>
        <p:grpSp>
          <p:nvGrpSpPr>
            <p:cNvPr id="13" name="그룹 12"/>
            <p:cNvGrpSpPr/>
            <p:nvPr/>
          </p:nvGrpSpPr>
          <p:grpSpPr>
            <a:xfrm>
              <a:off x="150056" y="1082026"/>
              <a:ext cx="5450630" cy="5450630"/>
              <a:chOff x="348032" y="611520"/>
              <a:chExt cx="5861982" cy="586198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656" y="1658446"/>
              <a:ext cx="2795429" cy="93961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857274" y="1959706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한국산업기술대학교</a:t>
              </a:r>
            </a:p>
          </p:txBody>
        </p:sp>
        <p:sp>
          <p:nvSpPr>
            <p:cNvPr id="16" name="모서리가 둥근 직사각형 53"/>
            <p:cNvSpPr/>
            <p:nvPr/>
          </p:nvSpPr>
          <p:spPr>
            <a:xfrm>
              <a:off x="1728004" y="3295813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모집요강</a:t>
              </a:r>
            </a:p>
          </p:txBody>
        </p:sp>
        <p:sp>
          <p:nvSpPr>
            <p:cNvPr id="17" name="모서리가 둥근 직사각형 53"/>
            <p:cNvSpPr/>
            <p:nvPr/>
          </p:nvSpPr>
          <p:spPr>
            <a:xfrm>
              <a:off x="1728003" y="4121006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나의 수능 점수로</a:t>
              </a:r>
              <a:endParaRPr lang="en-US" altLang="ko-KR" sz="11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성적산출 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386" y="3434085"/>
              <a:ext cx="916651" cy="916651"/>
            </a:xfrm>
            <a:prstGeom prst="rect">
              <a:avLst/>
            </a:prstGeom>
          </p:spPr>
        </p:pic>
      </p:grpSp>
      <p:sp>
        <p:nvSpPr>
          <p:cNvPr id="26" name="오른쪽 화살표 15"/>
          <p:cNvSpPr/>
          <p:nvPr/>
        </p:nvSpPr>
        <p:spPr>
          <a:xfrm>
            <a:off x="5649288" y="3097742"/>
            <a:ext cx="960618" cy="103515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88927" y="1146023"/>
            <a:ext cx="5450630" cy="5450630"/>
            <a:chOff x="6591314" y="1125949"/>
            <a:chExt cx="5450630" cy="5450630"/>
          </a:xfrm>
        </p:grpSpPr>
        <p:grpSp>
          <p:nvGrpSpPr>
            <p:cNvPr id="30" name="그룹 29"/>
            <p:cNvGrpSpPr/>
            <p:nvPr/>
          </p:nvGrpSpPr>
          <p:grpSpPr>
            <a:xfrm>
              <a:off x="6591314" y="1125949"/>
              <a:ext cx="5450630" cy="5450630"/>
              <a:chOff x="348032" y="611520"/>
              <a:chExt cx="5861982" cy="586198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8122755" y="2955476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이름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8851" y="3290756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성별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98050" y="3607988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이메일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89941" y="3943268"/>
              <a:ext cx="14363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휴대폰 번호 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898266" y="2989266"/>
              <a:ext cx="959523" cy="2581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898266" y="3662557"/>
              <a:ext cx="1246122" cy="2550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414439" y="3992739"/>
              <a:ext cx="1076797" cy="2653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모서리가 둥근 직사각형 43"/>
            <p:cNvSpPr/>
            <p:nvPr/>
          </p:nvSpPr>
          <p:spPr>
            <a:xfrm>
              <a:off x="8850503" y="3327086"/>
              <a:ext cx="357942" cy="2411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남</a:t>
              </a:r>
            </a:p>
          </p:txBody>
        </p:sp>
        <p:sp>
          <p:nvSpPr>
            <p:cNvPr id="39" name="모서리가 둥근 직사각형 44"/>
            <p:cNvSpPr/>
            <p:nvPr/>
          </p:nvSpPr>
          <p:spPr>
            <a:xfrm>
              <a:off x="9286496" y="3334218"/>
              <a:ext cx="357942" cy="2411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</a:t>
              </a:r>
            </a:p>
          </p:txBody>
        </p:sp>
        <p:sp>
          <p:nvSpPr>
            <p:cNvPr id="40" name="모서리가 둥근 직사각형 46"/>
            <p:cNvSpPr/>
            <p:nvPr/>
          </p:nvSpPr>
          <p:spPr>
            <a:xfrm>
              <a:off x="8898266" y="4637924"/>
              <a:ext cx="890628" cy="40246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868939" y="1709285"/>
              <a:ext cx="2889057" cy="584087"/>
              <a:chOff x="7916351" y="1971208"/>
              <a:chExt cx="2909532" cy="54547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916352" y="1971208"/>
                <a:ext cx="2907683" cy="54547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916351" y="2069960"/>
                <a:ext cx="2909532" cy="373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 lang="ko-KR" altLang="en-US"/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상담자 정보입력</a:t>
                </a:r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6591314" y="1125949"/>
            <a:ext cx="5450630" cy="5450630"/>
            <a:chOff x="6591314" y="1125949"/>
            <a:chExt cx="5450630" cy="5450630"/>
          </a:xfrm>
        </p:grpSpPr>
        <p:grpSp>
          <p:nvGrpSpPr>
            <p:cNvPr id="49" name="그룹 48"/>
            <p:cNvGrpSpPr/>
            <p:nvPr/>
          </p:nvGrpSpPr>
          <p:grpSpPr>
            <a:xfrm>
              <a:off x="6591314" y="1125949"/>
              <a:ext cx="5450630" cy="5450630"/>
              <a:chOff x="6591314" y="1125949"/>
              <a:chExt cx="5450630" cy="5450630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6591314" y="1125949"/>
                <a:ext cx="5450630" cy="5450630"/>
                <a:chOff x="348032" y="611520"/>
                <a:chExt cx="5861982" cy="5861982"/>
              </a:xfrm>
            </p:grpSpPr>
            <p:pic>
              <p:nvPicPr>
                <p:cNvPr id="100" name="그림 9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32" y="611520"/>
                  <a:ext cx="5861982" cy="5861982"/>
                </a:xfrm>
                <a:prstGeom prst="rect">
                  <a:avLst/>
                </a:prstGeom>
              </p:spPr>
            </p:pic>
            <p:sp>
              <p:nvSpPr>
                <p:cNvPr id="101" name="직사각형 100"/>
                <p:cNvSpPr/>
                <p:nvPr/>
              </p:nvSpPr>
              <p:spPr>
                <a:xfrm>
                  <a:off x="1730851" y="1234582"/>
                  <a:ext cx="3096344" cy="454539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7883947" y="1702114"/>
                <a:ext cx="3199186" cy="4028722"/>
                <a:chOff x="7883947" y="1702114"/>
                <a:chExt cx="3199186" cy="4028722"/>
              </a:xfrm>
            </p:grpSpPr>
            <p:sp>
              <p:nvSpPr>
                <p:cNvPr id="57" name="모서리가 둥근 직사각형 46"/>
                <p:cNvSpPr/>
                <p:nvPr/>
              </p:nvSpPr>
              <p:spPr>
                <a:xfrm>
                  <a:off x="8675203" y="5184299"/>
                  <a:ext cx="1304708" cy="54653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15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r>
                    <a:rPr lang="ko-KR" altLang="en-US" sz="1600" dirty="0">
                      <a:solidFill>
                        <a:schemeClr val="tx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점수계산</a:t>
                  </a:r>
                  <a:endParaRPr lang="en-US" altLang="ko-KR" sz="1600" dirty="0">
                    <a:solidFill>
                      <a:schemeClr val="tx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58" name="그룹 57"/>
                <p:cNvGrpSpPr/>
                <p:nvPr/>
              </p:nvGrpSpPr>
              <p:grpSpPr>
                <a:xfrm>
                  <a:off x="7883947" y="1702114"/>
                  <a:ext cx="3199186" cy="2588808"/>
                  <a:chOff x="7883947" y="1702114"/>
                  <a:chExt cx="3199186" cy="2588808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7944699" y="2329038"/>
                    <a:ext cx="3138434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 lang="ko-KR" altLang="en-US"/>
                    </a:pPr>
                    <a:r>
                      <a: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과목별 백분율을 입력하세요</a:t>
                    </a:r>
                    <a:r>
                      <a:rPr lang="en-US" altLang="ko-KR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. </a:t>
                    </a:r>
                    <a:endParaRPr lang="ko-KR" altLang="en-US" sz="14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0" name="직사각형 59"/>
                  <p:cNvSpPr/>
                  <p:nvPr/>
                </p:nvSpPr>
                <p:spPr>
                  <a:xfrm>
                    <a:off x="7883947" y="1702114"/>
                    <a:ext cx="2887221" cy="584087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8094199" y="1796133"/>
                    <a:ext cx="2402772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>
                      <a:defRPr lang="ko-KR" altLang="en-US"/>
                    </a:pPr>
                    <a:r>
                      <a:rPr lang="ko-KR" altLang="en-US" sz="20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성적 산출</a:t>
                    </a:r>
                  </a:p>
                </p:txBody>
              </p:sp>
              <p:grpSp>
                <p:nvGrpSpPr>
                  <p:cNvPr id="62" name="그룹 61"/>
                  <p:cNvGrpSpPr/>
                  <p:nvPr/>
                </p:nvGrpSpPr>
                <p:grpSpPr>
                  <a:xfrm>
                    <a:off x="7920731" y="2769378"/>
                    <a:ext cx="2744602" cy="1521544"/>
                    <a:chOff x="7920731" y="2769378"/>
                    <a:chExt cx="2744602" cy="1521544"/>
                  </a:xfrm>
                </p:grpSpPr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7947309" y="2769378"/>
                      <a:ext cx="127214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>
                        <a:defRPr lang="ko-KR" altLang="en-US"/>
                      </a:pP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국어 </a:t>
                      </a:r>
                      <a:endParaRPr lang="en-US" altLang="ko-KR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7934020" y="3051063"/>
                      <a:ext cx="127214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>
                        <a:defRPr lang="ko-KR" altLang="en-US"/>
                      </a:pP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영어 </a:t>
                      </a:r>
                      <a:endParaRPr lang="en-US" altLang="ko-KR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7920731" y="3346173"/>
                      <a:ext cx="127214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>
                        <a:defRPr lang="ko-KR" altLang="en-US"/>
                      </a:pP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수학 </a:t>
                      </a:r>
                      <a:endParaRPr lang="en-US" altLang="ko-KR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7920731" y="3662755"/>
                      <a:ext cx="127214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>
                        <a:defRPr lang="ko-KR" altLang="en-US"/>
                      </a:pP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탐구</a:t>
                      </a: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920731" y="3952368"/>
                      <a:ext cx="127214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>
                        <a:defRPr lang="ko-KR" altLang="en-US"/>
                      </a:pP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탐구</a:t>
                      </a: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grpSp>
                  <p:nvGrpSpPr>
                    <p:cNvPr id="68" name="그룹 67"/>
                    <p:cNvGrpSpPr/>
                    <p:nvPr/>
                  </p:nvGrpSpPr>
                  <p:grpSpPr>
                    <a:xfrm>
                      <a:off x="8498470" y="2788069"/>
                      <a:ext cx="2166863" cy="1501100"/>
                      <a:chOff x="8498470" y="2788069"/>
                      <a:chExt cx="2166863" cy="1501100"/>
                    </a:xfrm>
                  </p:grpSpPr>
                  <p:sp>
                    <p:nvSpPr>
                      <p:cNvPr id="69" name="직사각형 68"/>
                      <p:cNvSpPr/>
                      <p:nvPr/>
                    </p:nvSpPr>
                    <p:spPr>
                      <a:xfrm>
                        <a:off x="9197283" y="2810701"/>
                        <a:ext cx="959523" cy="25818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 lang="ko-KR" altLang="en-US"/>
                        </a:pPr>
                        <a:endPara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0" name="직사각형 69"/>
                      <p:cNvSpPr/>
                      <p:nvPr/>
                    </p:nvSpPr>
                    <p:spPr>
                      <a:xfrm>
                        <a:off x="8564740" y="3097742"/>
                        <a:ext cx="959523" cy="25818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 lang="ko-KR" altLang="en-US"/>
                        </a:pPr>
                        <a:endPara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1" name="직사각형 70"/>
                      <p:cNvSpPr/>
                      <p:nvPr/>
                    </p:nvSpPr>
                    <p:spPr>
                      <a:xfrm>
                        <a:off x="9207781" y="3403890"/>
                        <a:ext cx="959523" cy="25818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 lang="ko-KR" altLang="en-US"/>
                        </a:pPr>
                        <a:endPara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2" name="직사각형 71"/>
                      <p:cNvSpPr/>
                      <p:nvPr/>
                    </p:nvSpPr>
                    <p:spPr>
                      <a:xfrm>
                        <a:off x="10128503" y="3713746"/>
                        <a:ext cx="536830" cy="2675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 lang="ko-KR" altLang="en-US"/>
                        </a:pPr>
                        <a:endPara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직사각형 72"/>
                      <p:cNvSpPr/>
                      <p:nvPr/>
                    </p:nvSpPr>
                    <p:spPr>
                      <a:xfrm>
                        <a:off x="10128503" y="4021604"/>
                        <a:ext cx="536830" cy="2675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 lang="ko-KR" altLang="en-US"/>
                        </a:pPr>
                        <a:endPara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8549394" y="2788069"/>
                        <a:ext cx="562870" cy="267565"/>
                        <a:chOff x="8140700" y="4587643"/>
                        <a:chExt cx="562870" cy="267565"/>
                      </a:xfrm>
                    </p:grpSpPr>
                    <p:grpSp>
                      <p:nvGrpSpPr>
                        <p:cNvPr id="96" name="그룹 95"/>
                        <p:cNvGrpSpPr/>
                        <p:nvPr/>
                      </p:nvGrpSpPr>
                      <p:grpSpPr>
                        <a:xfrm>
                          <a:off x="8140700" y="4587643"/>
                          <a:ext cx="562870" cy="267565"/>
                          <a:chOff x="8140700" y="4587643"/>
                          <a:chExt cx="562870" cy="267565"/>
                        </a:xfrm>
                      </p:grpSpPr>
                      <p:sp>
                        <p:nvSpPr>
                          <p:cNvPr id="98" name="직사각형 97"/>
                          <p:cNvSpPr/>
                          <p:nvPr/>
                        </p:nvSpPr>
                        <p:spPr>
                          <a:xfrm>
                            <a:off x="8140700" y="4587643"/>
                            <a:ext cx="562870" cy="267565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>
                              <a:defRPr lang="ko-KR" altLang="en-US"/>
                            </a:pPr>
                            <a:endParaRPr lang="ko-KR" altLang="en-US" sz="8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99" name="사각형: 둥근 모서리 98"/>
                          <p:cNvSpPr/>
                          <p:nvPr/>
                        </p:nvSpPr>
                        <p:spPr>
                          <a:xfrm>
                            <a:off x="8445501" y="4587643"/>
                            <a:ext cx="254000" cy="267565"/>
                          </a:xfrm>
                          <a:prstGeom prst="roundRect">
                            <a:avLst/>
                          </a:prstGeom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97" name="이등변 삼각형 96"/>
                        <p:cNvSpPr/>
                        <p:nvPr/>
                      </p:nvSpPr>
                      <p:spPr>
                        <a:xfrm rot="10800000" flipH="1">
                          <a:off x="8507416" y="4692832"/>
                          <a:ext cx="136518" cy="77752"/>
                        </a:xfrm>
                        <a:prstGeom prst="triangl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75" name="그룹 74"/>
                      <p:cNvGrpSpPr/>
                      <p:nvPr/>
                    </p:nvGrpSpPr>
                    <p:grpSpPr>
                      <a:xfrm>
                        <a:off x="8560872" y="3398263"/>
                        <a:ext cx="562870" cy="267565"/>
                        <a:chOff x="8140700" y="4587643"/>
                        <a:chExt cx="562870" cy="267565"/>
                      </a:xfrm>
                    </p:grpSpPr>
                    <p:sp>
                      <p:nvSpPr>
                        <p:cNvPr id="94" name="직사각형 93"/>
                        <p:cNvSpPr/>
                        <p:nvPr/>
                      </p:nvSpPr>
                      <p:spPr>
                        <a:xfrm>
                          <a:off x="8140700" y="4587643"/>
                          <a:ext cx="562870" cy="26756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 lang="ko-KR" altLang="en-US"/>
                          </a:pPr>
                          <a:endParaRPr lang="ko-KR" altLang="en-US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  <p:sp>
                      <p:nvSpPr>
                        <p:cNvPr id="95" name="사각형: 둥근 모서리 94"/>
                        <p:cNvSpPr/>
                        <p:nvPr/>
                      </p:nvSpPr>
                      <p:spPr>
                        <a:xfrm>
                          <a:off x="8445501" y="4587643"/>
                          <a:ext cx="254000" cy="267565"/>
                        </a:xfrm>
                        <a:prstGeom prst="roundRect">
                          <a:avLst/>
                        </a:prstGeom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76" name="그룹 75"/>
                      <p:cNvGrpSpPr/>
                      <p:nvPr/>
                    </p:nvGrpSpPr>
                    <p:grpSpPr>
                      <a:xfrm>
                        <a:off x="9525057" y="3709911"/>
                        <a:ext cx="562870" cy="267565"/>
                        <a:chOff x="8140700" y="4587643"/>
                        <a:chExt cx="562870" cy="267565"/>
                      </a:xfrm>
                    </p:grpSpPr>
                    <p:sp>
                      <p:nvSpPr>
                        <p:cNvPr id="92" name="직사각형 91"/>
                        <p:cNvSpPr/>
                        <p:nvPr/>
                      </p:nvSpPr>
                      <p:spPr>
                        <a:xfrm>
                          <a:off x="8140700" y="4587643"/>
                          <a:ext cx="562870" cy="26756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 lang="ko-KR" altLang="en-US"/>
                          </a:pPr>
                          <a:endParaRPr lang="ko-KR" altLang="en-US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  <p:sp>
                      <p:nvSpPr>
                        <p:cNvPr id="93" name="사각형: 둥근 모서리 92"/>
                        <p:cNvSpPr/>
                        <p:nvPr/>
                      </p:nvSpPr>
                      <p:spPr>
                        <a:xfrm>
                          <a:off x="8445501" y="4587643"/>
                          <a:ext cx="254000" cy="267565"/>
                        </a:xfrm>
                        <a:prstGeom prst="roundRect">
                          <a:avLst/>
                        </a:prstGeom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77" name="그룹 76"/>
                      <p:cNvGrpSpPr/>
                      <p:nvPr/>
                    </p:nvGrpSpPr>
                    <p:grpSpPr>
                      <a:xfrm>
                        <a:off x="9520097" y="4000083"/>
                        <a:ext cx="562870" cy="267565"/>
                        <a:chOff x="8140700" y="4587643"/>
                        <a:chExt cx="562870" cy="267565"/>
                      </a:xfrm>
                    </p:grpSpPr>
                    <p:sp>
                      <p:nvSpPr>
                        <p:cNvPr id="90" name="직사각형 89"/>
                        <p:cNvSpPr/>
                        <p:nvPr/>
                      </p:nvSpPr>
                      <p:spPr>
                        <a:xfrm>
                          <a:off x="8140700" y="4587643"/>
                          <a:ext cx="562870" cy="26756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 lang="ko-KR" altLang="en-US"/>
                          </a:pPr>
                          <a:endParaRPr lang="ko-KR" altLang="en-US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  <p:sp>
                      <p:nvSpPr>
                        <p:cNvPr id="91" name="사각형: 둥근 모서리 90"/>
                        <p:cNvSpPr/>
                        <p:nvPr/>
                      </p:nvSpPr>
                      <p:spPr>
                        <a:xfrm>
                          <a:off x="8445501" y="4587643"/>
                          <a:ext cx="254000" cy="267565"/>
                        </a:xfrm>
                        <a:prstGeom prst="roundRect">
                          <a:avLst/>
                        </a:prstGeom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78" name="그룹 77"/>
                      <p:cNvGrpSpPr/>
                      <p:nvPr/>
                    </p:nvGrpSpPr>
                    <p:grpSpPr>
                      <a:xfrm>
                        <a:off x="8560872" y="3691550"/>
                        <a:ext cx="937631" cy="579523"/>
                        <a:chOff x="8560872" y="3691550"/>
                        <a:chExt cx="937631" cy="579523"/>
                      </a:xfrm>
                    </p:grpSpPr>
                    <p:sp>
                      <p:nvSpPr>
                        <p:cNvPr id="85" name="직사각형 84"/>
                        <p:cNvSpPr/>
                        <p:nvPr/>
                      </p:nvSpPr>
                      <p:spPr>
                        <a:xfrm>
                          <a:off x="8560872" y="4003508"/>
                          <a:ext cx="934657" cy="26756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 lang="ko-KR" altLang="en-US"/>
                          </a:pPr>
                          <a:endParaRPr lang="ko-KR" altLang="en-US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  <p:sp>
                      <p:nvSpPr>
                        <p:cNvPr id="86" name="사각형: 둥근 모서리 85"/>
                        <p:cNvSpPr/>
                        <p:nvPr/>
                      </p:nvSpPr>
                      <p:spPr>
                        <a:xfrm>
                          <a:off x="9244503" y="3999109"/>
                          <a:ext cx="254000" cy="267565"/>
                        </a:xfrm>
                        <a:prstGeom prst="roundRect">
                          <a:avLst/>
                        </a:prstGeom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  <p:grpSp>
                      <p:nvGrpSpPr>
                        <p:cNvPr id="87" name="그룹 86"/>
                        <p:cNvGrpSpPr/>
                        <p:nvPr/>
                      </p:nvGrpSpPr>
                      <p:grpSpPr>
                        <a:xfrm>
                          <a:off x="8560872" y="3691550"/>
                          <a:ext cx="935605" cy="271940"/>
                          <a:chOff x="8560872" y="3691550"/>
                          <a:chExt cx="935605" cy="271940"/>
                        </a:xfrm>
                      </p:grpSpPr>
                      <p:sp>
                        <p:nvSpPr>
                          <p:cNvPr id="88" name="직사각형 87"/>
                          <p:cNvSpPr/>
                          <p:nvPr/>
                        </p:nvSpPr>
                        <p:spPr>
                          <a:xfrm>
                            <a:off x="8560872" y="3695925"/>
                            <a:ext cx="926359" cy="267565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>
                              <a:defRPr lang="ko-KR" altLang="en-US"/>
                            </a:pPr>
                            <a:endParaRPr lang="ko-KR" altLang="en-US" sz="16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89" name="사각형: 둥근 모서리 88"/>
                          <p:cNvSpPr/>
                          <p:nvPr/>
                        </p:nvSpPr>
                        <p:spPr>
                          <a:xfrm>
                            <a:off x="9242477" y="3691550"/>
                            <a:ext cx="254000" cy="267565"/>
                          </a:xfrm>
                          <a:prstGeom prst="roundRect">
                            <a:avLst/>
                          </a:prstGeom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79" name="직사각형 78"/>
                      <p:cNvSpPr/>
                      <p:nvPr/>
                    </p:nvSpPr>
                    <p:spPr>
                      <a:xfrm>
                        <a:off x="8498470" y="2807772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유형</a:t>
                        </a:r>
                      </a:p>
                    </p:txBody>
                  </p:sp>
                  <p:sp>
                    <p:nvSpPr>
                      <p:cNvPr id="80" name="직사각형 79"/>
                      <p:cNvSpPr/>
                      <p:nvPr/>
                    </p:nvSpPr>
                    <p:spPr>
                      <a:xfrm>
                        <a:off x="8516889" y="3398263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유형</a:t>
                        </a:r>
                      </a:p>
                    </p:txBody>
                  </p:sp>
                  <p:sp>
                    <p:nvSpPr>
                      <p:cNvPr id="81" name="직사각형 80"/>
                      <p:cNvSpPr/>
                      <p:nvPr/>
                    </p:nvSpPr>
                    <p:spPr>
                      <a:xfrm>
                        <a:off x="9460761" y="3712407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과목</a:t>
                        </a:r>
                      </a:p>
                    </p:txBody>
                  </p:sp>
                  <p:sp>
                    <p:nvSpPr>
                      <p:cNvPr id="82" name="직사각형 81"/>
                      <p:cNvSpPr/>
                      <p:nvPr/>
                    </p:nvSpPr>
                    <p:spPr>
                      <a:xfrm>
                        <a:off x="9460761" y="4006953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과목</a:t>
                        </a:r>
                      </a:p>
                    </p:txBody>
                  </p:sp>
                  <p:sp>
                    <p:nvSpPr>
                      <p:cNvPr id="83" name="직사각형 82"/>
                      <p:cNvSpPr/>
                      <p:nvPr/>
                    </p:nvSpPr>
                    <p:spPr>
                      <a:xfrm>
                        <a:off x="8563362" y="3701149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영역</a:t>
                        </a:r>
                      </a:p>
                    </p:txBody>
                  </p:sp>
                  <p:sp>
                    <p:nvSpPr>
                      <p:cNvPr id="84" name="직사각형 83"/>
                      <p:cNvSpPr/>
                      <p:nvPr/>
                    </p:nvSpPr>
                    <p:spPr>
                      <a:xfrm>
                        <a:off x="8563362" y="4006952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영역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50" name="이등변 삼각형 49"/>
            <p:cNvSpPr/>
            <p:nvPr/>
          </p:nvSpPr>
          <p:spPr>
            <a:xfrm rot="10800000" flipH="1">
              <a:off x="8924343" y="3502834"/>
              <a:ext cx="136518" cy="7775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rot="10800000" flipH="1">
              <a:off x="9301645" y="3793157"/>
              <a:ext cx="136518" cy="7775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0800000" flipH="1">
              <a:off x="9305047" y="4100460"/>
              <a:ext cx="136518" cy="7775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/>
            <p:cNvSpPr/>
            <p:nvPr/>
          </p:nvSpPr>
          <p:spPr>
            <a:xfrm rot="10800000" flipH="1">
              <a:off x="9890105" y="3804817"/>
              <a:ext cx="136518" cy="7775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rot="10800000" flipH="1">
              <a:off x="9885693" y="4103831"/>
              <a:ext cx="136518" cy="7775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2" name="타원 101"/>
          <p:cNvSpPr/>
          <p:nvPr/>
        </p:nvSpPr>
        <p:spPr>
          <a:xfrm>
            <a:off x="4853773" y="4540322"/>
            <a:ext cx="2484492" cy="1347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수능 성적을</a:t>
            </a:r>
            <a:endParaRPr lang="en-US" altLang="ko-KR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 받도록 함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4954982" y="1518671"/>
            <a:ext cx="2383283" cy="12749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상담자 정보입력 후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성적산출을 </a:t>
            </a:r>
            <a:endParaRPr lang="en-US" altLang="ko-KR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경우 </a:t>
            </a:r>
          </a:p>
        </p:txBody>
      </p:sp>
    </p:spTree>
    <p:extLst>
      <p:ext uri="{BB962C8B-B14F-4D97-AF65-F5344CB8AC3E}">
        <p14:creationId xmlns="" xmlns:p14="http://schemas.microsoft.com/office/powerpoint/2010/main" val="274146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964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6678" y="373417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(UI)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84" y="1082026"/>
            <a:ext cx="5450630" cy="5450630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4628079" y="1658446"/>
            <a:ext cx="2910508" cy="4242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4656467" y="1668822"/>
            <a:ext cx="2879065" cy="335765"/>
            <a:chOff x="4656467" y="1668822"/>
            <a:chExt cx="2879065" cy="335765"/>
          </a:xfrm>
        </p:grpSpPr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="" xmlns:a14="http://schemas.microsoft.com/office/drawing/2010/main">
                    <a14:imgLayer r:embed="rId6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467" y="1668822"/>
              <a:ext cx="2879065" cy="33576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108" name="TextBox 107"/>
            <p:cNvSpPr txBox="1"/>
            <p:nvPr/>
          </p:nvSpPr>
          <p:spPr>
            <a:xfrm>
              <a:off x="4961025" y="1677696"/>
              <a:ext cx="2144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한국산업기술대학교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4587290" y="1981672"/>
            <a:ext cx="2952661" cy="784830"/>
            <a:chOff x="4587290" y="1981672"/>
            <a:chExt cx="2952661" cy="784830"/>
          </a:xfrm>
        </p:grpSpPr>
        <p:sp>
          <p:nvSpPr>
            <p:cNvPr id="110" name="직사각형 109"/>
            <p:cNvSpPr/>
            <p:nvPr/>
          </p:nvSpPr>
          <p:spPr>
            <a:xfrm>
              <a:off x="4652203" y="2014851"/>
              <a:ext cx="2866448" cy="6920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8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4587290" y="1981672"/>
              <a:ext cx="2952661" cy="784830"/>
              <a:chOff x="3961281" y="1981668"/>
              <a:chExt cx="2952661" cy="784830"/>
            </a:xfrm>
          </p:grpSpPr>
          <p:grpSp>
            <p:nvGrpSpPr>
              <p:cNvPr id="112" name="그룹 111"/>
              <p:cNvGrpSpPr/>
              <p:nvPr/>
            </p:nvGrpSpPr>
            <p:grpSpPr>
              <a:xfrm>
                <a:off x="3961281" y="1981668"/>
                <a:ext cx="2935024" cy="784830"/>
                <a:chOff x="3991670" y="2268155"/>
                <a:chExt cx="2935024" cy="784830"/>
              </a:xfrm>
            </p:grpSpPr>
            <p:sp>
              <p:nvSpPr>
                <p:cNvPr id="114" name="TextBox 113"/>
                <p:cNvSpPr txBox="1"/>
                <p:nvPr/>
              </p:nvSpPr>
              <p:spPr>
                <a:xfrm>
                  <a:off x="3991670" y="2268155"/>
                  <a:ext cx="2935024" cy="7848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전년도 입시결과 </a:t>
                  </a: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</a:t>
                  </a: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일반학생</a:t>
                  </a: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] </a:t>
                  </a: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기계공학과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 algn="ctr">
                    <a:defRPr lang="ko-KR" altLang="en-US"/>
                  </a:pP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2017	</a:t>
                  </a:r>
                </a:p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모집인원</a:t>
                  </a: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	</a:t>
                  </a:r>
                </a:p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28 	</a:t>
                  </a:r>
                  <a:endParaRPr lang="ko-KR" altLang="en-US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4648525" y="2524535"/>
                  <a:ext cx="643848" cy="5078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전년도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모집인원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29</a:t>
                  </a:r>
                  <a:endParaRPr lang="ko-KR" altLang="en-US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301021" y="2523386"/>
                  <a:ext cx="643848" cy="5078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전년도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경쟁률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4.4</a:t>
                  </a: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914668" y="2515708"/>
                  <a:ext cx="643848" cy="5078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전년도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추가합격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37</a:t>
                  </a:r>
                </a:p>
              </p:txBody>
            </p:sp>
          </p:grpSp>
          <p:cxnSp>
            <p:nvCxnSpPr>
              <p:cNvPr id="113" name="직선 연결선 112"/>
              <p:cNvCxnSpPr/>
              <p:nvPr/>
            </p:nvCxnSpPr>
            <p:spPr>
              <a:xfrm>
                <a:off x="4030613" y="2229221"/>
                <a:ext cx="28833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" name="그룹 117"/>
          <p:cNvGrpSpPr/>
          <p:nvPr/>
        </p:nvGrpSpPr>
        <p:grpSpPr>
          <a:xfrm>
            <a:off x="4587290" y="2718945"/>
            <a:ext cx="3097519" cy="547969"/>
            <a:chOff x="4582871" y="2665853"/>
            <a:chExt cx="3097519" cy="547969"/>
          </a:xfrm>
        </p:grpSpPr>
        <p:sp>
          <p:nvSpPr>
            <p:cNvPr id="119" name="모서리가 둥근 직사각형 46"/>
            <p:cNvSpPr/>
            <p:nvPr/>
          </p:nvSpPr>
          <p:spPr>
            <a:xfrm>
              <a:off x="4678255" y="3023494"/>
              <a:ext cx="458192" cy="18910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8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582871" y="2665853"/>
              <a:ext cx="30975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전년도 입시결과를 바탕으로 작성된 것으로 금년도 입시상황에 따라서 예측차가 변동될 수 있습니다</a:t>
              </a: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모서리가 둥근 직사각형 46"/>
            <p:cNvSpPr/>
            <p:nvPr/>
          </p:nvSpPr>
          <p:spPr>
            <a:xfrm>
              <a:off x="5152945" y="3021747"/>
              <a:ext cx="458189" cy="19084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8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2015</a:t>
              </a:r>
            </a:p>
          </p:txBody>
        </p:sp>
        <p:sp>
          <p:nvSpPr>
            <p:cNvPr id="122" name="모서리가 둥근 직사각형 46"/>
            <p:cNvSpPr/>
            <p:nvPr/>
          </p:nvSpPr>
          <p:spPr>
            <a:xfrm>
              <a:off x="5625139" y="3021747"/>
              <a:ext cx="458194" cy="1920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8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2014</a:t>
              </a:r>
            </a:p>
          </p:txBody>
        </p:sp>
        <p:sp>
          <p:nvSpPr>
            <p:cNvPr id="123" name="사각형: 둥근 모서리 122"/>
            <p:cNvSpPr/>
            <p:nvPr/>
          </p:nvSpPr>
          <p:spPr>
            <a:xfrm>
              <a:off x="6128893" y="3021747"/>
              <a:ext cx="657642" cy="1908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</a:t>
              </a:r>
            </a:p>
          </p:txBody>
        </p:sp>
        <p:sp>
          <p:nvSpPr>
            <p:cNvPr id="124" name="사각형: 둥근 모서리 123"/>
            <p:cNvSpPr/>
            <p:nvPr/>
          </p:nvSpPr>
          <p:spPr>
            <a:xfrm>
              <a:off x="6823893" y="3021442"/>
              <a:ext cx="657642" cy="1908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 err="1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학과편제순</a:t>
              </a:r>
              <a:endPara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598" y="3055687"/>
              <a:ext cx="131832" cy="131832"/>
            </a:xfrm>
            <a:prstGeom prst="rect">
              <a:avLst/>
            </a:prstGeom>
          </p:spPr>
        </p:pic>
        <p:sp>
          <p:nvSpPr>
            <p:cNvPr id="126" name="1/2 액자 125"/>
            <p:cNvSpPr/>
            <p:nvPr/>
          </p:nvSpPr>
          <p:spPr>
            <a:xfrm rot="13700333">
              <a:off x="7406565" y="3085276"/>
              <a:ext cx="45719" cy="46405"/>
            </a:xfrm>
            <a:prstGeom prst="halfFram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4652203" y="3374378"/>
            <a:ext cx="2867786" cy="1059668"/>
            <a:chOff x="4667746" y="3230083"/>
            <a:chExt cx="2867786" cy="1059668"/>
          </a:xfrm>
        </p:grpSpPr>
        <p:sp>
          <p:nvSpPr>
            <p:cNvPr id="128" name="직사각형 127"/>
            <p:cNvSpPr/>
            <p:nvPr/>
          </p:nvSpPr>
          <p:spPr>
            <a:xfrm>
              <a:off x="4667746" y="3230083"/>
              <a:ext cx="2867786" cy="105966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8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9" name="그룹 128"/>
            <p:cNvGrpSpPr/>
            <p:nvPr/>
          </p:nvGrpSpPr>
          <p:grpSpPr>
            <a:xfrm>
              <a:off x="4695070" y="3253793"/>
              <a:ext cx="2739708" cy="926245"/>
              <a:chOff x="4695070" y="3253793"/>
              <a:chExt cx="2739708" cy="926245"/>
            </a:xfrm>
          </p:grpSpPr>
          <p:grpSp>
            <p:nvGrpSpPr>
              <p:cNvPr id="130" name="그룹 129"/>
              <p:cNvGrpSpPr/>
              <p:nvPr/>
            </p:nvGrpSpPr>
            <p:grpSpPr>
              <a:xfrm>
                <a:off x="4695070" y="3253793"/>
                <a:ext cx="999426" cy="926245"/>
                <a:chOff x="4695070" y="3253793"/>
                <a:chExt cx="999426" cy="926245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>
                  <a:off x="4823745" y="3464717"/>
                  <a:ext cx="838691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A </a:t>
                  </a:r>
                  <a:r>
                    <a:rPr lang="ko-KR" altLang="en-US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최고점이상 </a:t>
                  </a:r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[1] </a:t>
                  </a:r>
                </a:p>
              </p:txBody>
            </p:sp>
            <p:pic>
              <p:nvPicPr>
                <p:cNvPr id="135" name="Picture 2" descr="C:\Users\SangHo\OneDrive\컴퓨터공학\2학기\종설\icon\tick8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95071" y="3267049"/>
                  <a:ext cx="200846" cy="200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6" name="직사각형 135"/>
                <p:cNvSpPr/>
                <p:nvPr/>
              </p:nvSpPr>
              <p:spPr>
                <a:xfrm>
                  <a:off x="4820851" y="3253793"/>
                  <a:ext cx="344966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전체</a:t>
                  </a:r>
                </a:p>
              </p:txBody>
            </p:sp>
            <p:sp>
              <p:nvSpPr>
                <p:cNvPr id="137" name="모서리가 둥근 직사각형 84"/>
                <p:cNvSpPr/>
                <p:nvPr/>
              </p:nvSpPr>
              <p:spPr>
                <a:xfrm>
                  <a:off x="4695070" y="3484525"/>
                  <a:ext cx="181348" cy="16121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4817220" y="3640349"/>
                  <a:ext cx="869149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B </a:t>
                  </a:r>
                  <a:r>
                    <a:rPr lang="ko-KR" altLang="en-US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평균점이상 </a:t>
                  </a:r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[20]</a:t>
                  </a: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4823745" y="3820985"/>
                  <a:ext cx="870751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C </a:t>
                  </a:r>
                  <a:r>
                    <a:rPr lang="ko-KR" altLang="en-US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최저점이상 </a:t>
                  </a:r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[12]</a:t>
                  </a: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4823745" y="3979983"/>
                  <a:ext cx="803425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D </a:t>
                  </a:r>
                  <a:r>
                    <a:rPr lang="ko-KR" altLang="en-US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최저점미만</a:t>
                  </a:r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[3]</a:t>
                  </a:r>
                  <a:endParaRPr lang="ko-KR" altLang="en-US" sz="7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1" name="모서리가 둥근 직사각형 84"/>
                <p:cNvSpPr/>
                <p:nvPr/>
              </p:nvSpPr>
              <p:spPr>
                <a:xfrm>
                  <a:off x="4695070" y="3662554"/>
                  <a:ext cx="181348" cy="16121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2" name="모서리가 둥근 직사각형 84"/>
                <p:cNvSpPr/>
                <p:nvPr/>
              </p:nvSpPr>
              <p:spPr>
                <a:xfrm>
                  <a:off x="4695070" y="3840405"/>
                  <a:ext cx="181348" cy="16121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3" name="모서리가 둥근 직사각형 84"/>
                <p:cNvSpPr/>
                <p:nvPr/>
              </p:nvSpPr>
              <p:spPr>
                <a:xfrm>
                  <a:off x="4695070" y="4013884"/>
                  <a:ext cx="181348" cy="16121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31" name="사각형: 둥근 모서리 130"/>
              <p:cNvSpPr/>
              <p:nvPr/>
            </p:nvSpPr>
            <p:spPr>
              <a:xfrm>
                <a:off x="6770759" y="3438499"/>
                <a:ext cx="657642" cy="1908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전체전형</a:t>
                </a:r>
              </a:p>
            </p:txBody>
          </p:sp>
          <p:sp>
            <p:nvSpPr>
              <p:cNvPr id="132" name="사각형: 둥근 모서리 131"/>
              <p:cNvSpPr/>
              <p:nvPr/>
            </p:nvSpPr>
            <p:spPr>
              <a:xfrm>
                <a:off x="6777136" y="3663718"/>
                <a:ext cx="657642" cy="1908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전체계열</a:t>
                </a:r>
              </a:p>
            </p:txBody>
          </p:sp>
          <p:sp>
            <p:nvSpPr>
              <p:cNvPr id="133" name="사각형: 둥근 모서리 132"/>
              <p:cNvSpPr/>
              <p:nvPr/>
            </p:nvSpPr>
            <p:spPr>
              <a:xfrm>
                <a:off x="6770759" y="3894079"/>
                <a:ext cx="657642" cy="1908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전체학과</a:t>
                </a:r>
              </a:p>
            </p:txBody>
          </p:sp>
        </p:grpSp>
      </p:grpSp>
      <p:graphicFrame>
        <p:nvGraphicFramePr>
          <p:cNvPr id="144" name="표 143"/>
          <p:cNvGraphicFramePr>
            <a:graphicFrameLocks noGrp="1"/>
          </p:cNvGraphicFramePr>
          <p:nvPr/>
        </p:nvGraphicFramePr>
        <p:xfrm>
          <a:off x="4660188" y="4552645"/>
          <a:ext cx="2822825" cy="9409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64565">
                  <a:extLst>
                    <a:ext uri="{9D8B030D-6E8A-4147-A177-3AD203B41FA5}">
                      <a16:colId xmlns="" xmlns:a16="http://schemas.microsoft.com/office/drawing/2014/main" val="3859170150"/>
                    </a:ext>
                  </a:extLst>
                </a:gridCol>
                <a:gridCol w="1389359">
                  <a:extLst>
                    <a:ext uri="{9D8B030D-6E8A-4147-A177-3AD203B41FA5}">
                      <a16:colId xmlns="" xmlns:a16="http://schemas.microsoft.com/office/drawing/2014/main" val="652868063"/>
                    </a:ext>
                  </a:extLst>
                </a:gridCol>
                <a:gridCol w="330800">
                  <a:extLst>
                    <a:ext uri="{9D8B030D-6E8A-4147-A177-3AD203B41FA5}">
                      <a16:colId xmlns="" xmlns:a16="http://schemas.microsoft.com/office/drawing/2014/main" val="3314209875"/>
                    </a:ext>
                  </a:extLst>
                </a:gridCol>
                <a:gridCol w="283164">
                  <a:extLst>
                    <a:ext uri="{9D8B030D-6E8A-4147-A177-3AD203B41FA5}">
                      <a16:colId xmlns="" xmlns:a16="http://schemas.microsoft.com/office/drawing/2014/main" val="408588088"/>
                    </a:ext>
                  </a:extLst>
                </a:gridCol>
                <a:gridCol w="254937">
                  <a:extLst>
                    <a:ext uri="{9D8B030D-6E8A-4147-A177-3AD203B41FA5}">
                      <a16:colId xmlns="" xmlns:a16="http://schemas.microsoft.com/office/drawing/2014/main" val="3484073201"/>
                    </a:ext>
                  </a:extLst>
                </a:gridCol>
              </a:tblGrid>
              <a:tr h="1315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전형</a:t>
                      </a:r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</a:t>
                      </a: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280     300     320     340     360     380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내점수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차이</a:t>
                      </a: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진단</a:t>
                      </a:r>
                    </a:p>
                  </a:txBody>
                  <a:tcPr marL="31236" marR="31236" marT="15618" marB="15618"/>
                </a:tc>
                <a:extLst>
                  <a:ext uri="{0D108BD9-81ED-4DB2-BD59-A6C34878D82A}">
                    <a16:rowId xmlns="" xmlns:a16="http://schemas.microsoft.com/office/drawing/2014/main" val="2784037788"/>
                  </a:ext>
                </a:extLst>
              </a:tr>
              <a:tr h="269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정시 나군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일반학생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기계공학과</a:t>
                      </a: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311.1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+11.7</a:t>
                      </a:r>
                    </a:p>
                    <a:p>
                      <a:pPr latinLnBrk="1"/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extLst>
                  <a:ext uri="{0D108BD9-81ED-4DB2-BD59-A6C34878D82A}">
                    <a16:rowId xmlns="" xmlns:a16="http://schemas.microsoft.com/office/drawing/2014/main" val="274185126"/>
                  </a:ext>
                </a:extLst>
              </a:tr>
              <a:tr h="269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정시 다군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일반학생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기계설계공학과</a:t>
                      </a: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311.1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+28.5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extLst>
                  <a:ext uri="{0D108BD9-81ED-4DB2-BD59-A6C34878D82A}">
                    <a16:rowId xmlns="" xmlns:a16="http://schemas.microsoft.com/office/drawing/2014/main" val="1215552430"/>
                  </a:ext>
                </a:extLst>
              </a:tr>
              <a:tr h="269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정시</a:t>
                      </a:r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다군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일반학생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메카트로닉스공학과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311.1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+20.9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extLst>
                  <a:ext uri="{0D108BD9-81ED-4DB2-BD59-A6C34878D82A}">
                    <a16:rowId xmlns="" xmlns:a16="http://schemas.microsoft.com/office/drawing/2014/main" val="1564358861"/>
                  </a:ext>
                </a:extLst>
              </a:tr>
            </a:tbl>
          </a:graphicData>
        </a:graphic>
      </p:graphicFrame>
      <p:grpSp>
        <p:nvGrpSpPr>
          <p:cNvPr id="145" name="그룹 144"/>
          <p:cNvGrpSpPr/>
          <p:nvPr/>
        </p:nvGrpSpPr>
        <p:grpSpPr>
          <a:xfrm>
            <a:off x="5266020" y="4668670"/>
            <a:ext cx="1418547" cy="740360"/>
            <a:chOff x="5297468" y="3415344"/>
            <a:chExt cx="1418547" cy="740360"/>
          </a:xfrm>
        </p:grpSpPr>
        <p:sp>
          <p:nvSpPr>
            <p:cNvPr id="146" name="직사각형 145"/>
            <p:cNvSpPr/>
            <p:nvPr/>
          </p:nvSpPr>
          <p:spPr>
            <a:xfrm>
              <a:off x="5297468" y="3547137"/>
              <a:ext cx="1310502" cy="96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5600004" y="3415344"/>
              <a:ext cx="1116011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 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299.4|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315.3|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348.4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5526882" y="3547136"/>
              <a:ext cx="531018" cy="9690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화살표: 아래쪽 148"/>
            <p:cNvSpPr/>
            <p:nvPr/>
          </p:nvSpPr>
          <p:spPr>
            <a:xfrm>
              <a:off x="5600004" y="3538297"/>
              <a:ext cx="57846" cy="6933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5600003" y="3657229"/>
              <a:ext cx="1116011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 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282.6|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304.6|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339.2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297468" y="3778054"/>
              <a:ext cx="1310502" cy="96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326856" y="3778053"/>
              <a:ext cx="635794" cy="9690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화살표: 아래쪽 152"/>
            <p:cNvSpPr/>
            <p:nvPr/>
          </p:nvSpPr>
          <p:spPr>
            <a:xfrm>
              <a:off x="5600004" y="3769214"/>
              <a:ext cx="57846" cy="6933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600002" y="3924332"/>
              <a:ext cx="1107996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 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290.2|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307.3|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331.6	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297468" y="4058801"/>
              <a:ext cx="1310502" cy="96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5339953" y="4058800"/>
              <a:ext cx="563641" cy="9690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화살표: 아래쪽 156"/>
            <p:cNvSpPr/>
            <p:nvPr/>
          </p:nvSpPr>
          <p:spPr>
            <a:xfrm>
              <a:off x="5600004" y="4049961"/>
              <a:ext cx="57846" cy="6933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8" name="말풍선: 사각형 157"/>
          <p:cNvSpPr/>
          <p:nvPr/>
        </p:nvSpPr>
        <p:spPr>
          <a:xfrm>
            <a:off x="8538813" y="4626667"/>
            <a:ext cx="1430668" cy="791745"/>
          </a:xfrm>
          <a:prstGeom prst="wedgeRectCallout">
            <a:avLst>
              <a:gd name="adj1" fmla="val -119190"/>
              <a:gd name="adj2" fmla="val 27211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진단결과를 보여줌 </a:t>
            </a:r>
          </a:p>
        </p:txBody>
      </p:sp>
      <p:sp>
        <p:nvSpPr>
          <p:cNvPr id="159" name="말풍선: 사각형 158"/>
          <p:cNvSpPr/>
          <p:nvPr/>
        </p:nvSpPr>
        <p:spPr>
          <a:xfrm>
            <a:off x="1296694" y="3752530"/>
            <a:ext cx="2465303" cy="1108430"/>
          </a:xfrm>
          <a:prstGeom prst="wedgeRectCallout">
            <a:avLst>
              <a:gd name="adj1" fmla="val 84803"/>
              <a:gd name="adj2" fmla="val 9566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A~D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나눠서 불안정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평균을 보여줌</a:t>
            </a:r>
          </a:p>
        </p:txBody>
      </p:sp>
      <p:sp>
        <p:nvSpPr>
          <p:cNvPr id="160" name="말풍선: 사각형 159"/>
          <p:cNvSpPr/>
          <p:nvPr/>
        </p:nvSpPr>
        <p:spPr>
          <a:xfrm>
            <a:off x="8538813" y="1392195"/>
            <a:ext cx="2456926" cy="1422976"/>
          </a:xfrm>
          <a:prstGeom prst="wedgeRectCallout">
            <a:avLst>
              <a:gd name="adj1" fmla="val -93624"/>
              <a:gd name="adj2" fmla="val 27211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년도의 모집인원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경쟁률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추가합격을 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보여줌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4660188" y="2014851"/>
            <a:ext cx="2866545" cy="69205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4638944" y="3365745"/>
            <a:ext cx="1040009" cy="102098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4645379" y="4530037"/>
            <a:ext cx="2873272" cy="102098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말풍선: 사각형 163"/>
          <p:cNvSpPr/>
          <p:nvPr/>
        </p:nvSpPr>
        <p:spPr>
          <a:xfrm>
            <a:off x="8538813" y="2903611"/>
            <a:ext cx="2456926" cy="1422976"/>
          </a:xfrm>
          <a:prstGeom prst="wedgeRectCallout">
            <a:avLst>
              <a:gd name="adj1" fmla="val -93624"/>
              <a:gd name="adj2" fmla="val 27211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전형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학과마다 따로 보여줄 수 있도록 선택을 할 수 있음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6671741" y="3474327"/>
            <a:ext cx="861507" cy="887301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645379" y="3018685"/>
            <a:ext cx="1468353" cy="284041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7" name="말풍선: 사각형 166"/>
          <p:cNvSpPr/>
          <p:nvPr/>
        </p:nvSpPr>
        <p:spPr>
          <a:xfrm>
            <a:off x="1308806" y="2546253"/>
            <a:ext cx="2453191" cy="961658"/>
          </a:xfrm>
          <a:prstGeom prst="wedgeRectCallout">
            <a:avLst>
              <a:gd name="adj1" fmla="val 84803"/>
              <a:gd name="adj2" fmla="val 9566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동안의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입시결과를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비교할 수 있음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54" y="4598882"/>
            <a:ext cx="916651" cy="9166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800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964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6678" y="373417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(UI)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57283" y="939276"/>
            <a:ext cx="5865396" cy="5865396"/>
            <a:chOff x="3370684" y="1082026"/>
            <a:chExt cx="5450630" cy="545063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0684" y="1082026"/>
              <a:ext cx="5450630" cy="5450630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4640394" y="1658446"/>
              <a:ext cx="2910508" cy="42421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435975" y="1556785"/>
            <a:ext cx="3107256" cy="362376"/>
            <a:chOff x="4656467" y="1668822"/>
            <a:chExt cx="2879065" cy="33576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="" xmlns:a14="http://schemas.microsoft.com/office/drawing/2010/main">
                    <a14:imgLayer r:embed="rId6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467" y="1668822"/>
              <a:ext cx="2879065" cy="33576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42" name="TextBox 41"/>
            <p:cNvSpPr txBox="1"/>
            <p:nvPr/>
          </p:nvSpPr>
          <p:spPr>
            <a:xfrm>
              <a:off x="5018560" y="1677209"/>
              <a:ext cx="2144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한국산업기술대학교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435975" y="1932002"/>
            <a:ext cx="3210252" cy="654436"/>
            <a:chOff x="4435975" y="2046715"/>
            <a:chExt cx="3210252" cy="654436"/>
          </a:xfrm>
        </p:grpSpPr>
        <p:sp>
          <p:nvSpPr>
            <p:cNvPr id="32" name="직사각형 31"/>
            <p:cNvSpPr/>
            <p:nvPr/>
          </p:nvSpPr>
          <p:spPr>
            <a:xfrm>
              <a:off x="4457866" y="2051012"/>
              <a:ext cx="3087344" cy="55013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8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780520" y="2085049"/>
              <a:ext cx="693465" cy="616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전년도</a:t>
              </a:r>
              <a:endPara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defRPr lang="ko-KR" altLang="en-US"/>
              </a:pP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모집인원</a:t>
              </a:r>
              <a:endPara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defRPr lang="ko-KR" altLang="en-US"/>
              </a:pP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29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366641" y="2085049"/>
              <a:ext cx="693465" cy="616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전년도</a:t>
              </a:r>
              <a:endPara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defRPr lang="ko-KR" altLang="en-US"/>
              </a:pP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경쟁률</a:t>
              </a:r>
              <a:endPara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defRPr lang="ko-KR" altLang="en-US"/>
              </a:pP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4.4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952762" y="2085049"/>
              <a:ext cx="693465" cy="616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전년도</a:t>
              </a:r>
              <a:endPara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defRPr lang="ko-KR" altLang="en-US"/>
              </a:pP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추가합격</a:t>
              </a:r>
              <a:endPara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defRPr lang="ko-KR" altLang="en-US"/>
              </a:pP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37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229400" y="2086662"/>
              <a:ext cx="693465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</a:p>
            <a:p>
              <a:pPr lvl="0">
                <a:defRPr lang="ko-KR" altLang="en-US"/>
              </a:pP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모집인원</a:t>
              </a:r>
              <a:endPara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defRPr lang="ko-KR" altLang="en-US"/>
              </a:pP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28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435975" y="2046715"/>
              <a:ext cx="829446" cy="53993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정시 나군</a:t>
              </a: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일반학생</a:t>
              </a:r>
              <a:endPara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기계공학과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374661" y="2480234"/>
            <a:ext cx="3156634" cy="722712"/>
            <a:chOff x="4374524" y="2465475"/>
            <a:chExt cx="2104708" cy="1094963"/>
          </a:xfrm>
        </p:grpSpPr>
        <p:sp>
          <p:nvSpPr>
            <p:cNvPr id="44" name="직사각형 43"/>
            <p:cNvSpPr/>
            <p:nvPr/>
          </p:nvSpPr>
          <p:spPr>
            <a:xfrm>
              <a:off x="4428859" y="2503573"/>
              <a:ext cx="2050373" cy="10568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74524" y="2465475"/>
              <a:ext cx="1186664" cy="316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모집단위 리스트</a:t>
              </a:r>
            </a:p>
          </p:txBody>
        </p:sp>
        <p:cxnSp>
          <p:nvCxnSpPr>
            <p:cNvPr id="47" name="직선 연결선 46"/>
            <p:cNvCxnSpPr>
              <a:cxnSpLocks/>
            </p:cNvCxnSpPr>
            <p:nvPr/>
          </p:nvCxnSpPr>
          <p:spPr>
            <a:xfrm flipV="1">
              <a:off x="4428859" y="2751318"/>
              <a:ext cx="2050373" cy="2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4115797"/>
              </p:ext>
            </p:extLst>
          </p:nvPr>
        </p:nvGraphicFramePr>
        <p:xfrm>
          <a:off x="4435974" y="2756891"/>
          <a:ext cx="3083224" cy="4463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5403">
                  <a:extLst>
                    <a:ext uri="{9D8B030D-6E8A-4147-A177-3AD203B41FA5}">
                      <a16:colId xmlns="" xmlns:a16="http://schemas.microsoft.com/office/drawing/2014/main" val="1988402956"/>
                    </a:ext>
                  </a:extLst>
                </a:gridCol>
                <a:gridCol w="385403">
                  <a:extLst>
                    <a:ext uri="{9D8B030D-6E8A-4147-A177-3AD203B41FA5}">
                      <a16:colId xmlns="" xmlns:a16="http://schemas.microsoft.com/office/drawing/2014/main" val="476454477"/>
                    </a:ext>
                  </a:extLst>
                </a:gridCol>
                <a:gridCol w="385403">
                  <a:extLst>
                    <a:ext uri="{9D8B030D-6E8A-4147-A177-3AD203B41FA5}">
                      <a16:colId xmlns="" xmlns:a16="http://schemas.microsoft.com/office/drawing/2014/main" val="777297426"/>
                    </a:ext>
                  </a:extLst>
                </a:gridCol>
                <a:gridCol w="385403">
                  <a:extLst>
                    <a:ext uri="{9D8B030D-6E8A-4147-A177-3AD203B41FA5}">
                      <a16:colId xmlns="" xmlns:a16="http://schemas.microsoft.com/office/drawing/2014/main" val="3389268965"/>
                    </a:ext>
                  </a:extLst>
                </a:gridCol>
                <a:gridCol w="385403">
                  <a:extLst>
                    <a:ext uri="{9D8B030D-6E8A-4147-A177-3AD203B41FA5}">
                      <a16:colId xmlns="" xmlns:a16="http://schemas.microsoft.com/office/drawing/2014/main" val="1171807743"/>
                    </a:ext>
                  </a:extLst>
                </a:gridCol>
                <a:gridCol w="385403">
                  <a:extLst>
                    <a:ext uri="{9D8B030D-6E8A-4147-A177-3AD203B41FA5}">
                      <a16:colId xmlns="" xmlns:a16="http://schemas.microsoft.com/office/drawing/2014/main" val="1770797641"/>
                    </a:ext>
                  </a:extLst>
                </a:gridCol>
                <a:gridCol w="385403">
                  <a:extLst>
                    <a:ext uri="{9D8B030D-6E8A-4147-A177-3AD203B41FA5}">
                      <a16:colId xmlns="" xmlns:a16="http://schemas.microsoft.com/office/drawing/2014/main" val="715347524"/>
                    </a:ext>
                  </a:extLst>
                </a:gridCol>
                <a:gridCol w="385403">
                  <a:extLst>
                    <a:ext uri="{9D8B030D-6E8A-4147-A177-3AD203B41FA5}">
                      <a16:colId xmlns="" xmlns:a16="http://schemas.microsoft.com/office/drawing/2014/main" val="1682591608"/>
                    </a:ext>
                  </a:extLst>
                </a:gridCol>
              </a:tblGrid>
              <a:tr h="184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모집시기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모집전형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2017</a:t>
                      </a:r>
                    </a:p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모집인원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2016</a:t>
                      </a:r>
                    </a:p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모집인원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2016</a:t>
                      </a:r>
                    </a:p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경쟁률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2016</a:t>
                      </a:r>
                    </a:p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추가합격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차이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진단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876868752"/>
                  </a:ext>
                </a:extLst>
              </a:tr>
              <a:tr h="130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정시 나군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일반학생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29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4.4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37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+20.6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12680773"/>
                  </a:ext>
                </a:extLst>
              </a:tr>
              <a:tr h="130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정시 나군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수능우수자</a:t>
                      </a: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3.2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23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+19.2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4749" marR="24749" marT="12375" marB="123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189838374"/>
                  </a:ext>
                </a:extLst>
              </a:tr>
            </a:tbl>
          </a:graphicData>
        </a:graphic>
      </p:graphicFrame>
      <p:grpSp>
        <p:nvGrpSpPr>
          <p:cNvPr id="57" name="그룹 56"/>
          <p:cNvGrpSpPr/>
          <p:nvPr/>
        </p:nvGrpSpPr>
        <p:grpSpPr>
          <a:xfrm>
            <a:off x="4432755" y="3251566"/>
            <a:ext cx="3092795" cy="589522"/>
            <a:chOff x="6490057" y="2506747"/>
            <a:chExt cx="1033179" cy="722227"/>
          </a:xfrm>
        </p:grpSpPr>
        <p:sp>
          <p:nvSpPr>
            <p:cNvPr id="52" name="직사각형 51"/>
            <p:cNvSpPr/>
            <p:nvPr/>
          </p:nvSpPr>
          <p:spPr>
            <a:xfrm>
              <a:off x="6493669" y="2506747"/>
              <a:ext cx="1029567" cy="7222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3" name="직선 연결선 52"/>
            <p:cNvCxnSpPr>
              <a:cxnSpLocks/>
            </p:cNvCxnSpPr>
            <p:nvPr/>
          </p:nvCxnSpPr>
          <p:spPr>
            <a:xfrm flipV="1">
              <a:off x="6490057" y="2670597"/>
              <a:ext cx="1033179" cy="3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4352963" y="3230159"/>
            <a:ext cx="3300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입시일정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81733" y="3364464"/>
            <a:ext cx="295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원서접수</a:t>
            </a:r>
            <a:endParaRPr lang="en-US" altLang="ko-KR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2016.12.31(</a:t>
            </a:r>
            <a:r>
              <a:rPr lang="ko-KR" altLang="en-US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</a:t>
            </a:r>
            <a:r>
              <a:rPr lang="en-US" altLang="ko-KR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)~2017.1.4(</a:t>
            </a:r>
            <a:r>
              <a:rPr lang="ko-KR" altLang="en-US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en-US" altLang="ko-KR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)18:00</a:t>
            </a:r>
          </a:p>
          <a:p>
            <a:r>
              <a:rPr lang="en-US" altLang="ko-KR" sz="5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서류제출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등기우편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2017.1.6(</a:t>
            </a:r>
            <a:r>
              <a:rPr lang="ko-KR" altLang="en-US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</a:t>
            </a:r>
            <a:r>
              <a:rPr lang="en-US" altLang="ko-KR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소인까지 접수</a:t>
            </a:r>
            <a:endParaRPr lang="en-US" altLang="ko-KR" sz="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5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서류제출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방문제출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2017.1.6(</a:t>
            </a:r>
            <a:r>
              <a:rPr lang="ko-KR" altLang="en-US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</a:t>
            </a:r>
            <a:r>
              <a:rPr lang="en-US" altLang="ko-KR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)17:00</a:t>
            </a:r>
            <a:r>
              <a:rPr lang="ko-KR" altLang="en-US" sz="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접수</a:t>
            </a:r>
            <a:endParaRPr lang="en-US" altLang="ko-KR" sz="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473889" y="3861316"/>
            <a:ext cx="1012357" cy="6796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518938" y="3859333"/>
            <a:ext cx="1012357" cy="6796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466843" y="4020229"/>
            <a:ext cx="1017224" cy="520485"/>
            <a:chOff x="4435975" y="3407109"/>
            <a:chExt cx="1032328" cy="521110"/>
          </a:xfrm>
        </p:grpSpPr>
        <p:sp>
          <p:nvSpPr>
            <p:cNvPr id="88" name="직사각형 87"/>
            <p:cNvSpPr/>
            <p:nvPr/>
          </p:nvSpPr>
          <p:spPr>
            <a:xfrm>
              <a:off x="4435975" y="3407109"/>
              <a:ext cx="1032328" cy="52111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9" name="직선 연결선 88"/>
            <p:cNvCxnSpPr/>
            <p:nvPr/>
          </p:nvCxnSpPr>
          <p:spPr>
            <a:xfrm>
              <a:off x="4435975" y="3522204"/>
              <a:ext cx="101590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4749800" y="3524250"/>
              <a:ext cx="0" cy="40089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5118100" y="3524250"/>
              <a:ext cx="0" cy="40089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/>
          <p:cNvGrpSpPr/>
          <p:nvPr/>
        </p:nvGrpSpPr>
        <p:grpSpPr>
          <a:xfrm>
            <a:off x="4350751" y="3829124"/>
            <a:ext cx="1144154" cy="750094"/>
            <a:chOff x="4357381" y="3213556"/>
            <a:chExt cx="1144154" cy="750094"/>
          </a:xfrm>
        </p:grpSpPr>
        <p:grpSp>
          <p:nvGrpSpPr>
            <p:cNvPr id="126" name="그룹 125"/>
            <p:cNvGrpSpPr/>
            <p:nvPr/>
          </p:nvGrpSpPr>
          <p:grpSpPr>
            <a:xfrm>
              <a:off x="4357381" y="3213556"/>
              <a:ext cx="1102584" cy="711590"/>
              <a:chOff x="4357381" y="3213556"/>
              <a:chExt cx="1102584" cy="711590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4435975" y="3245537"/>
                <a:ext cx="1015909" cy="679609"/>
                <a:chOff x="6490057" y="2503572"/>
                <a:chExt cx="1033179" cy="722227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6493669" y="2503572"/>
                  <a:ext cx="1029567" cy="72222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62" name="직선 연결선 61"/>
                <p:cNvCxnSpPr>
                  <a:cxnSpLocks/>
                </p:cNvCxnSpPr>
                <p:nvPr/>
              </p:nvCxnSpPr>
              <p:spPr>
                <a:xfrm flipV="1">
                  <a:off x="6490057" y="2670597"/>
                  <a:ext cx="1033179" cy="30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/>
              <p:cNvSpPr txBox="1"/>
              <p:nvPr/>
            </p:nvSpPr>
            <p:spPr>
              <a:xfrm>
                <a:off x="4357381" y="3213556"/>
                <a:ext cx="11025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성적진단</a:t>
                </a:r>
                <a:r>
                  <a:rPr lang="en-US" altLang="ko-KR" sz="8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(2016)</a:t>
                </a:r>
                <a:endPara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407609" y="3368839"/>
                <a:ext cx="105235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모집인원</a:t>
                </a:r>
                <a:r>
                  <a:rPr lang="en-US" altLang="ko-KR" sz="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29 </a:t>
                </a:r>
                <a:r>
                  <a:rPr lang="ko-KR" altLang="en-US" sz="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경쟁률</a:t>
                </a:r>
                <a:r>
                  <a:rPr lang="en-US" altLang="ko-KR" sz="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:4.4</a:t>
                </a:r>
              </a:p>
              <a:p>
                <a:endPara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4435975" y="3407109"/>
              <a:ext cx="1015909" cy="518525"/>
              <a:chOff x="4435975" y="3407109"/>
              <a:chExt cx="1015909" cy="518525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4435976" y="3407109"/>
                <a:ext cx="1014948" cy="518525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82" name="직선 연결선 81"/>
              <p:cNvCxnSpPr/>
              <p:nvPr/>
            </p:nvCxnSpPr>
            <p:spPr>
              <a:xfrm>
                <a:off x="4435975" y="3522204"/>
                <a:ext cx="1015909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4749800" y="3524250"/>
                <a:ext cx="0" cy="40089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5118100" y="3524250"/>
                <a:ext cx="0" cy="40089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그룹 106"/>
            <p:cNvGrpSpPr/>
            <p:nvPr/>
          </p:nvGrpSpPr>
          <p:grpSpPr>
            <a:xfrm>
              <a:off x="4438089" y="3484700"/>
              <a:ext cx="1063446" cy="478950"/>
              <a:chOff x="4438089" y="3484700"/>
              <a:chExt cx="1063446" cy="478950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4444097" y="3484700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최고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348.4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4442298" y="3611675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평균</a:t>
                </a:r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315.4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4438089" y="3748206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최저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299.4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781898" y="3484700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차이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-28.4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4777977" y="3617375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차이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4.7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778001" y="3746526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차이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20.6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153043" y="3555539"/>
                <a:ext cx="348492" cy="315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진단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solidFill>
                      <a:schemeClr val="accent6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</a:t>
                </a:r>
                <a:endParaRPr lang="ko-KR" altLang="en-US" sz="1050" dirty="0">
                  <a:solidFill>
                    <a:schemeClr val="accent6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9" name="그룹 128"/>
          <p:cNvGrpSpPr/>
          <p:nvPr/>
        </p:nvGrpSpPr>
        <p:grpSpPr>
          <a:xfrm>
            <a:off x="5389305" y="3824565"/>
            <a:ext cx="1126195" cy="751848"/>
            <a:chOff x="5395131" y="3211032"/>
            <a:chExt cx="1126195" cy="751848"/>
          </a:xfrm>
        </p:grpSpPr>
        <p:sp>
          <p:nvSpPr>
            <p:cNvPr id="77" name="TextBox 76"/>
            <p:cNvSpPr txBox="1"/>
            <p:nvPr/>
          </p:nvSpPr>
          <p:spPr>
            <a:xfrm>
              <a:off x="5395131" y="3211032"/>
              <a:ext cx="11025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성적진단</a:t>
              </a:r>
              <a:r>
                <a:rPr lang="en-US" altLang="ko-KR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(2015)</a:t>
              </a:r>
              <a:endPara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5444631" y="3371934"/>
              <a:ext cx="1052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모집인원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 </a:t>
              </a:r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경쟁률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:6</a:t>
              </a:r>
            </a:p>
            <a:p>
              <a:endParaRPr lang="en-US" altLang="ko-KR" sz="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5457880" y="3483930"/>
              <a:ext cx="1063446" cy="478950"/>
              <a:chOff x="4438089" y="3484700"/>
              <a:chExt cx="1063446" cy="478950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4444097" y="3484700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최고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337.1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4442298" y="3611675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평균</a:t>
                </a:r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313.7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438089" y="3748206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최저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300.3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4781898" y="3484700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차이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-17.1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4777977" y="3617375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차이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6.3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778001" y="3746526"/>
                <a:ext cx="3484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차이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19.7</a:t>
                </a:r>
                <a:endParaRPr lang="ko-KR" altLang="en-US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153043" y="3555539"/>
                <a:ext cx="348492" cy="315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진단</a:t>
                </a:r>
                <a:endParaRPr lang="en-US" altLang="ko-KR" sz="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solidFill>
                      <a:schemeClr val="accent6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</a:t>
                </a:r>
                <a:endParaRPr lang="ko-KR" altLang="en-US" sz="1050" dirty="0">
                  <a:solidFill>
                    <a:schemeClr val="accent6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5" name="그룹 124"/>
          <p:cNvGrpSpPr/>
          <p:nvPr/>
        </p:nvGrpSpPr>
        <p:grpSpPr>
          <a:xfrm>
            <a:off x="6428711" y="3819835"/>
            <a:ext cx="1124313" cy="751848"/>
            <a:chOff x="6441775" y="3211032"/>
            <a:chExt cx="1124313" cy="751848"/>
          </a:xfrm>
        </p:grpSpPr>
        <p:sp>
          <p:nvSpPr>
            <p:cNvPr id="106" name="직사각형 105"/>
            <p:cNvSpPr/>
            <p:nvPr/>
          </p:nvSpPr>
          <p:spPr>
            <a:xfrm>
              <a:off x="6479909" y="3375652"/>
              <a:ext cx="1052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모집인원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 </a:t>
              </a:r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경쟁률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:3.3</a:t>
              </a:r>
            </a:p>
            <a:p>
              <a:endParaRPr lang="en-US" altLang="ko-KR" sz="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6441775" y="3211032"/>
              <a:ext cx="1124313" cy="751848"/>
              <a:chOff x="6441775" y="3211032"/>
              <a:chExt cx="1124313" cy="751848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6441775" y="3211032"/>
                <a:ext cx="11025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성적진단</a:t>
                </a:r>
                <a:r>
                  <a:rPr lang="en-US" altLang="ko-KR" sz="8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(2014)</a:t>
                </a:r>
                <a:endPara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6519742" y="3411175"/>
                <a:ext cx="1032863" cy="521110"/>
                <a:chOff x="4444717" y="3410284"/>
                <a:chExt cx="1032863" cy="521110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4455749" y="3410284"/>
                  <a:ext cx="1017023" cy="52111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94" name="직선 연결선 93"/>
                <p:cNvCxnSpPr>
                  <a:cxnSpLocks/>
                </p:cNvCxnSpPr>
                <p:nvPr/>
              </p:nvCxnSpPr>
              <p:spPr>
                <a:xfrm>
                  <a:off x="4444717" y="3527246"/>
                  <a:ext cx="1032863" cy="2046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/>
                <p:cNvCxnSpPr/>
                <p:nvPr/>
              </p:nvCxnSpPr>
              <p:spPr>
                <a:xfrm>
                  <a:off x="4749800" y="3524250"/>
                  <a:ext cx="0" cy="400896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95"/>
                <p:cNvCxnSpPr/>
                <p:nvPr/>
              </p:nvCxnSpPr>
              <p:spPr>
                <a:xfrm>
                  <a:off x="5118100" y="3524250"/>
                  <a:ext cx="0" cy="400896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그룹 115"/>
              <p:cNvGrpSpPr/>
              <p:nvPr/>
            </p:nvGrpSpPr>
            <p:grpSpPr>
              <a:xfrm>
                <a:off x="6518517" y="3483930"/>
                <a:ext cx="1047571" cy="478950"/>
                <a:chOff x="4476189" y="3484700"/>
                <a:chExt cx="1047571" cy="478950"/>
              </a:xfrm>
            </p:grpSpPr>
            <p:sp>
              <p:nvSpPr>
                <p:cNvPr id="117" name="TextBox 116"/>
                <p:cNvSpPr txBox="1"/>
                <p:nvPr/>
              </p:nvSpPr>
              <p:spPr>
                <a:xfrm>
                  <a:off x="4482197" y="3484700"/>
                  <a:ext cx="34849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최고</a:t>
                  </a:r>
                  <a:endPara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en-US" altLang="ko-KR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343.4</a:t>
                  </a:r>
                  <a:endPara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4480398" y="3611675"/>
                  <a:ext cx="34849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평균</a:t>
                  </a:r>
                  <a:r>
                    <a:rPr lang="en-US" altLang="ko-KR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321.3</a:t>
                  </a:r>
                  <a:endPara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4476189" y="3748206"/>
                  <a:ext cx="34849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최저</a:t>
                  </a:r>
                  <a:endPara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en-US" altLang="ko-KR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312.1</a:t>
                  </a:r>
                  <a:endPara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4819998" y="3484700"/>
                  <a:ext cx="34849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차이</a:t>
                  </a:r>
                  <a:endPara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en-US" altLang="ko-KR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-23.4</a:t>
                  </a:r>
                  <a:endPara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4816077" y="3617375"/>
                  <a:ext cx="34849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차이</a:t>
                  </a:r>
                  <a:endPara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en-US" altLang="ko-KR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-1.3</a:t>
                  </a:r>
                  <a:endPara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4816101" y="3746526"/>
                  <a:ext cx="34849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차이</a:t>
                  </a:r>
                  <a:endPara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en-US" altLang="ko-KR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7.9</a:t>
                  </a:r>
                  <a:endParaRPr lang="ko-KR" altLang="en-US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5175268" y="3555539"/>
                  <a:ext cx="348492" cy="315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진단</a:t>
                  </a:r>
                  <a:endParaRPr lang="en-US" altLang="ko-KR" sz="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en-US" altLang="ko-KR" sz="1050" dirty="0">
                      <a:solidFill>
                        <a:schemeClr val="accent4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C</a:t>
                  </a:r>
                  <a:endParaRPr lang="ko-KR" altLang="en-US" sz="1050" dirty="0">
                    <a:solidFill>
                      <a:schemeClr val="accent4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169" name="그룹 168"/>
          <p:cNvGrpSpPr/>
          <p:nvPr/>
        </p:nvGrpSpPr>
        <p:grpSpPr>
          <a:xfrm>
            <a:off x="4099733" y="4333136"/>
            <a:ext cx="2068953" cy="1515429"/>
            <a:chOff x="4106805" y="3733523"/>
            <a:chExt cx="2068953" cy="1515429"/>
          </a:xfrm>
        </p:grpSpPr>
        <p:grpSp>
          <p:nvGrpSpPr>
            <p:cNvPr id="141" name="그룹 140"/>
            <p:cNvGrpSpPr/>
            <p:nvPr/>
          </p:nvGrpSpPr>
          <p:grpSpPr>
            <a:xfrm>
              <a:off x="4423612" y="3960403"/>
              <a:ext cx="1577926" cy="1132297"/>
              <a:chOff x="4423612" y="3960403"/>
              <a:chExt cx="1577926" cy="1132297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4432659" y="3960403"/>
                <a:ext cx="1568879" cy="11322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7" name="직선 연결선 136"/>
              <p:cNvCxnSpPr/>
              <p:nvPr/>
            </p:nvCxnSpPr>
            <p:spPr>
              <a:xfrm>
                <a:off x="4423612" y="4121150"/>
                <a:ext cx="15771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/>
            <p:cNvSpPr txBox="1"/>
            <p:nvPr/>
          </p:nvSpPr>
          <p:spPr>
            <a:xfrm>
              <a:off x="4369208" y="3932055"/>
              <a:ext cx="11025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전형반영비율</a:t>
              </a:r>
            </a:p>
          </p:txBody>
        </p:sp>
        <p:graphicFrame>
          <p:nvGraphicFramePr>
            <p:cNvPr id="146" name="차트 145"/>
            <p:cNvGraphicFramePr/>
            <p:nvPr>
              <p:extLst>
                <p:ext uri="{D42A27DB-BD31-4B8C-83A1-F6EECF244321}">
                  <p14:modId xmlns="" xmlns:p14="http://schemas.microsoft.com/office/powerpoint/2010/main" val="1350563754"/>
                </p:ext>
              </p:extLst>
            </p:nvPr>
          </p:nvGraphicFramePr>
          <p:xfrm>
            <a:off x="4106805" y="3733523"/>
            <a:ext cx="2068953" cy="15154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168" name="그룹 167"/>
          <p:cNvGrpSpPr/>
          <p:nvPr/>
        </p:nvGrpSpPr>
        <p:grpSpPr>
          <a:xfrm>
            <a:off x="5693226" y="4525824"/>
            <a:ext cx="1904248" cy="1540710"/>
            <a:chOff x="5700298" y="3926211"/>
            <a:chExt cx="1904248" cy="1540710"/>
          </a:xfrm>
        </p:grpSpPr>
        <p:grpSp>
          <p:nvGrpSpPr>
            <p:cNvPr id="140" name="그룹 139"/>
            <p:cNvGrpSpPr/>
            <p:nvPr/>
          </p:nvGrpSpPr>
          <p:grpSpPr>
            <a:xfrm>
              <a:off x="6023181" y="3960403"/>
              <a:ext cx="1516361" cy="1132297"/>
              <a:chOff x="6023181" y="3960403"/>
              <a:chExt cx="1516361" cy="1132297"/>
            </a:xfrm>
          </p:grpSpPr>
          <p:sp>
            <p:nvSpPr>
              <p:cNvPr id="135" name="직사각형 134"/>
              <p:cNvSpPr/>
              <p:nvPr/>
            </p:nvSpPr>
            <p:spPr>
              <a:xfrm>
                <a:off x="6027322" y="3960403"/>
                <a:ext cx="1512220" cy="11322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8" name="직선 연결선 137"/>
              <p:cNvCxnSpPr>
                <a:cxnSpLocks/>
              </p:cNvCxnSpPr>
              <p:nvPr/>
            </p:nvCxnSpPr>
            <p:spPr>
              <a:xfrm>
                <a:off x="6023181" y="4121150"/>
                <a:ext cx="151636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/>
            <p:cNvSpPr txBox="1"/>
            <p:nvPr/>
          </p:nvSpPr>
          <p:spPr>
            <a:xfrm>
              <a:off x="5955736" y="3926211"/>
              <a:ext cx="11025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수능반영비율</a:t>
              </a:r>
            </a:p>
          </p:txBody>
        </p:sp>
        <p:graphicFrame>
          <p:nvGraphicFramePr>
            <p:cNvPr id="166" name="차트 165"/>
            <p:cNvGraphicFramePr/>
            <p:nvPr>
              <p:extLst>
                <p:ext uri="{D42A27DB-BD31-4B8C-83A1-F6EECF244321}">
                  <p14:modId xmlns="" xmlns:p14="http://schemas.microsoft.com/office/powerpoint/2010/main" val="3688405020"/>
                </p:ext>
              </p:extLst>
            </p:nvPr>
          </p:nvGraphicFramePr>
          <p:xfrm>
            <a:off x="5700298" y="4213299"/>
            <a:ext cx="1904248" cy="12536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698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62116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9146" y="397595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(Use case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031" y="1977594"/>
            <a:ext cx="9696450" cy="4095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37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462116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9146" y="397595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(Sequence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838" y="2312833"/>
            <a:ext cx="7024324" cy="31341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128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462116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9146" y="397595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(Sequence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91" y="2007704"/>
            <a:ext cx="9161618" cy="37437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37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462116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9146" y="397595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59360820"/>
              </p:ext>
            </p:extLst>
          </p:nvPr>
        </p:nvGraphicFramePr>
        <p:xfrm>
          <a:off x="760409" y="1558766"/>
          <a:ext cx="526454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7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586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70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50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61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Entity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Attribute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Explanation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83">
                <a:tc rowSpan="1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2016</a:t>
                      </a:r>
                      <a:r>
                        <a:rPr lang="en-US" altLang="ko-KR" sz="14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400" baseline="0" dirty="0"/>
                        <a:t>일반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Year(</a:t>
                      </a:r>
                      <a:r>
                        <a:rPr lang="ko-KR" altLang="en-US" sz="1400" dirty="0"/>
                        <a:t>년도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Type(</a:t>
                      </a:r>
                      <a:r>
                        <a:rPr lang="ko-KR" altLang="en-US" sz="1400" dirty="0"/>
                        <a:t>전형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/>
                        <a:t>Major(</a:t>
                      </a:r>
                      <a:r>
                        <a:rPr lang="ko-KR" altLang="en-US" sz="1400" b="1" u="sng" dirty="0"/>
                        <a:t>학과</a:t>
                      </a:r>
                      <a:r>
                        <a:rPr lang="en-US" altLang="ko-KR" sz="1400" b="1" u="sng" dirty="0"/>
                        <a:t>)</a:t>
                      </a:r>
                      <a:endParaRPr lang="ko-KR" altLang="en-US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CHAR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기본키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Recruit(</a:t>
                      </a:r>
                      <a:r>
                        <a:rPr lang="ko-KR" altLang="en-US" sz="1400" dirty="0"/>
                        <a:t>모집인원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Apply(</a:t>
                      </a:r>
                      <a:r>
                        <a:rPr lang="ko-KR" altLang="en-US" sz="1400" dirty="0"/>
                        <a:t>지원인원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Compete(</a:t>
                      </a:r>
                      <a:r>
                        <a:rPr lang="ko-KR" altLang="en-US" sz="1400" dirty="0"/>
                        <a:t>경쟁률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max(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min(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baseline="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max(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smtClean="0"/>
                        <a:t>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min(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Addition(</a:t>
                      </a:r>
                      <a:r>
                        <a:rPr lang="ko-KR" altLang="en-US" sz="1400" dirty="0"/>
                        <a:t>추가합격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481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Part(</a:t>
                      </a:r>
                      <a:r>
                        <a:rPr lang="ko-KR" altLang="en-US" sz="1400" dirty="0" smtClean="0"/>
                        <a:t>군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16548502"/>
              </p:ext>
            </p:extLst>
          </p:nvPr>
        </p:nvGraphicFramePr>
        <p:xfrm>
          <a:off x="6111827" y="1558766"/>
          <a:ext cx="526454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7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812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4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50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61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Entity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Attribute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Explanation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83">
                <a:tc rowSpan="1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2016</a:t>
                      </a:r>
                      <a:r>
                        <a:rPr lang="en-US" altLang="ko-KR" sz="14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400" baseline="0" dirty="0" smtClean="0"/>
                        <a:t>수능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우수자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Year(</a:t>
                      </a:r>
                      <a:r>
                        <a:rPr lang="ko-KR" altLang="en-US" sz="1400" dirty="0"/>
                        <a:t>년도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Type(</a:t>
                      </a:r>
                      <a:r>
                        <a:rPr lang="ko-KR" altLang="en-US" sz="1400" dirty="0"/>
                        <a:t>전형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/>
                        <a:t>Major(</a:t>
                      </a:r>
                      <a:r>
                        <a:rPr lang="ko-KR" altLang="en-US" sz="1400" b="1" u="sng" dirty="0"/>
                        <a:t>학과</a:t>
                      </a:r>
                      <a:r>
                        <a:rPr lang="en-US" altLang="ko-KR" sz="1400" b="1" u="sng" dirty="0"/>
                        <a:t>)</a:t>
                      </a:r>
                      <a:endParaRPr lang="ko-KR" altLang="en-US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CHAR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기본키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Recruit(</a:t>
                      </a:r>
                      <a:r>
                        <a:rPr lang="ko-KR" altLang="en-US" sz="1400" dirty="0"/>
                        <a:t>모집인원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Apply(</a:t>
                      </a:r>
                      <a:r>
                        <a:rPr lang="ko-KR" altLang="en-US" sz="1400" dirty="0"/>
                        <a:t>지원인원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Compete(</a:t>
                      </a:r>
                      <a:r>
                        <a:rPr lang="ko-KR" altLang="en-US" sz="1400" dirty="0"/>
                        <a:t>경쟁률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max(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min(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baseline="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max(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min(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Addition(</a:t>
                      </a:r>
                      <a:r>
                        <a:rPr lang="ko-KR" altLang="en-US" sz="1400" dirty="0"/>
                        <a:t>추가합격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481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Part(</a:t>
                      </a:r>
                      <a:r>
                        <a:rPr lang="ko-KR" altLang="en-US" sz="1400" dirty="0" smtClean="0"/>
                        <a:t>군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7161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0"/>
            <a:ext cx="12192000" cy="685798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2060">
              <a:alpha val="71000"/>
            </a:srgbClr>
          </a:solidFill>
          <a:ln>
            <a:solidFill>
              <a:srgbClr val="00206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282436" y="84147"/>
            <a:ext cx="1339820" cy="1147750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43525" y="369838"/>
            <a:ext cx="2869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flipH="1">
            <a:off x="6961877" y="1862650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390509" y="1776412"/>
            <a:ext cx="4624224" cy="4102062"/>
            <a:chOff x="7310146" y="1436026"/>
            <a:chExt cx="4624224" cy="4102062"/>
          </a:xfrm>
        </p:grpSpPr>
        <p:sp>
          <p:nvSpPr>
            <p:cNvPr id="12" name="TextBox 11"/>
            <p:cNvSpPr txBox="1"/>
            <p:nvPr/>
          </p:nvSpPr>
          <p:spPr>
            <a:xfrm>
              <a:off x="7310146" y="1436026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지적사항</a:t>
              </a:r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답변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10149" y="2023901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설계 개요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10149" y="2625155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수행 시나리오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10149" y="3240579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10146" y="3839640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설계도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10146" y="4425160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</a:t>
              </a:r>
              <a:r>
                <a:rPr lang="en-US" altLang="ko-KR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방법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10146" y="5014868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 </a:t>
              </a:r>
            </a:p>
          </p:txBody>
        </p:sp>
      </p:grpSp>
      <p:sp>
        <p:nvSpPr>
          <p:cNvPr id="39" name="이등변 삼각형 38"/>
          <p:cNvSpPr/>
          <p:nvPr/>
        </p:nvSpPr>
        <p:spPr>
          <a:xfrm flipH="1">
            <a:off x="6961877" y="2466780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이등변 삼각형 39"/>
          <p:cNvSpPr/>
          <p:nvPr/>
        </p:nvSpPr>
        <p:spPr>
          <a:xfrm flipH="1">
            <a:off x="6961877" y="3069184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이등변 삼각형 40"/>
          <p:cNvSpPr/>
          <p:nvPr/>
        </p:nvSpPr>
        <p:spPr>
          <a:xfrm flipH="1">
            <a:off x="6961877" y="3671588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이등변 삼각형 41"/>
          <p:cNvSpPr/>
          <p:nvPr/>
        </p:nvSpPr>
        <p:spPr>
          <a:xfrm flipH="1">
            <a:off x="6961877" y="4273992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이등변 삼각형 42"/>
          <p:cNvSpPr/>
          <p:nvPr/>
        </p:nvSpPr>
        <p:spPr>
          <a:xfrm flipH="1">
            <a:off x="6956825" y="4876396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 flipH="1">
            <a:off x="6956825" y="5478800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flipH="1">
            <a:off x="6976704" y="6055270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97135" y="5918470"/>
            <a:ext cx="462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졸업연구 수행 일정 </a:t>
            </a:r>
          </a:p>
        </p:txBody>
      </p:sp>
    </p:spTree>
    <p:extLst>
      <p:ext uri="{BB962C8B-B14F-4D97-AF65-F5344CB8AC3E}">
        <p14:creationId xmlns="" xmlns:p14="http://schemas.microsoft.com/office/powerpoint/2010/main" val="6545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462116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9146" y="397595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81663681"/>
              </p:ext>
            </p:extLst>
          </p:nvPr>
        </p:nvGraphicFramePr>
        <p:xfrm>
          <a:off x="760409" y="1558766"/>
          <a:ext cx="526454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7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812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4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50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61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Entity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Attribute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Explanation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83">
                <a:tc rowSpan="1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 smtClean="0"/>
                        <a:t>2015</a:t>
                      </a:r>
                      <a:r>
                        <a:rPr lang="en-US" altLang="ko-KR" sz="1400" baseline="0" dirty="0" smtClean="0"/>
                        <a:t> </a:t>
                      </a:r>
                      <a:endParaRPr lang="en-US" altLang="ko-KR" sz="1400" baseline="0" dirty="0"/>
                    </a:p>
                    <a:p>
                      <a:pPr algn="ctr" latinLnBrk="1"/>
                      <a:r>
                        <a:rPr lang="ko-KR" altLang="en-US" sz="1400" baseline="0" dirty="0"/>
                        <a:t>일반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Year(</a:t>
                      </a:r>
                      <a:r>
                        <a:rPr lang="ko-KR" altLang="en-US" sz="1400" dirty="0"/>
                        <a:t>년도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Type(</a:t>
                      </a:r>
                      <a:r>
                        <a:rPr lang="ko-KR" altLang="en-US" sz="1400" dirty="0"/>
                        <a:t>전형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/>
                        <a:t>Major(</a:t>
                      </a:r>
                      <a:r>
                        <a:rPr lang="ko-KR" altLang="en-US" sz="1400" b="1" u="sng" dirty="0"/>
                        <a:t>학과</a:t>
                      </a:r>
                      <a:r>
                        <a:rPr lang="en-US" altLang="ko-KR" sz="1400" b="1" u="sng" dirty="0"/>
                        <a:t>)</a:t>
                      </a:r>
                      <a:endParaRPr lang="ko-KR" altLang="en-US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CHAR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기본키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Recruit(</a:t>
                      </a:r>
                      <a:r>
                        <a:rPr lang="ko-KR" altLang="en-US" sz="1400" dirty="0"/>
                        <a:t>모집인원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Apply(</a:t>
                      </a:r>
                      <a:r>
                        <a:rPr lang="ko-KR" altLang="en-US" sz="1400" dirty="0"/>
                        <a:t>지원인원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Compete(</a:t>
                      </a:r>
                      <a:r>
                        <a:rPr lang="ko-KR" altLang="en-US" sz="1400" dirty="0"/>
                        <a:t>경쟁률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max(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min(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baseline="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max(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min(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Addition(</a:t>
                      </a:r>
                      <a:r>
                        <a:rPr lang="ko-KR" altLang="en-US" sz="1400" dirty="0"/>
                        <a:t>추가합격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481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Part(</a:t>
                      </a:r>
                      <a:r>
                        <a:rPr lang="ko-KR" altLang="en-US" sz="1400" dirty="0" smtClean="0"/>
                        <a:t>군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81940855"/>
              </p:ext>
            </p:extLst>
          </p:nvPr>
        </p:nvGraphicFramePr>
        <p:xfrm>
          <a:off x="6111827" y="1558766"/>
          <a:ext cx="526454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7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812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4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50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61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Entity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Attribute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Explanation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83">
                <a:tc rowSpan="1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 smtClean="0"/>
                        <a:t>2015</a:t>
                      </a:r>
                      <a:r>
                        <a:rPr lang="en-US" altLang="ko-KR" sz="1400" baseline="0" dirty="0" smtClean="0"/>
                        <a:t> </a:t>
                      </a:r>
                      <a:endParaRPr lang="en-US" altLang="ko-KR" sz="1400" baseline="0" dirty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수능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우수자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Year(</a:t>
                      </a:r>
                      <a:r>
                        <a:rPr lang="ko-KR" altLang="en-US" sz="1400" dirty="0"/>
                        <a:t>년도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Type(</a:t>
                      </a:r>
                      <a:r>
                        <a:rPr lang="ko-KR" altLang="en-US" sz="1400" dirty="0"/>
                        <a:t>전형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/>
                        <a:t>Major(</a:t>
                      </a:r>
                      <a:r>
                        <a:rPr lang="ko-KR" altLang="en-US" sz="1400" b="1" u="sng" dirty="0"/>
                        <a:t>학과</a:t>
                      </a:r>
                      <a:r>
                        <a:rPr lang="en-US" altLang="ko-KR" sz="1400" b="1" u="sng" dirty="0"/>
                        <a:t>)</a:t>
                      </a:r>
                      <a:endParaRPr lang="ko-KR" altLang="en-US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CHAR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기본키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Recruit(</a:t>
                      </a:r>
                      <a:r>
                        <a:rPr lang="ko-KR" altLang="en-US" sz="1400" dirty="0"/>
                        <a:t>모집인원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Apply(</a:t>
                      </a:r>
                      <a:r>
                        <a:rPr lang="ko-KR" altLang="en-US" sz="1400" dirty="0"/>
                        <a:t>지원인원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Compete(</a:t>
                      </a:r>
                      <a:r>
                        <a:rPr lang="ko-KR" altLang="en-US" sz="1400" dirty="0"/>
                        <a:t>경쟁률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max(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min(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baseline="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max(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min(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Addition(</a:t>
                      </a:r>
                      <a:r>
                        <a:rPr lang="ko-KR" altLang="en-US" sz="1400" dirty="0"/>
                        <a:t>추가합격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481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Part(</a:t>
                      </a:r>
                      <a:r>
                        <a:rPr lang="ko-KR" altLang="en-US" sz="1400" dirty="0" smtClean="0"/>
                        <a:t>군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2659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462116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9146" y="397595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스키마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82702249"/>
              </p:ext>
            </p:extLst>
          </p:nvPr>
        </p:nvGraphicFramePr>
        <p:xfrm>
          <a:off x="760409" y="1558766"/>
          <a:ext cx="526454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7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812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4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50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61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Entity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Attribute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Explanation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83">
                <a:tc rowSpan="1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 smtClean="0"/>
                        <a:t>2014</a:t>
                      </a:r>
                      <a:r>
                        <a:rPr lang="en-US" altLang="ko-KR" sz="1400" baseline="0" dirty="0" smtClean="0"/>
                        <a:t> </a:t>
                      </a:r>
                      <a:endParaRPr lang="en-US" altLang="ko-KR" sz="1400" baseline="0" dirty="0"/>
                    </a:p>
                    <a:p>
                      <a:pPr algn="ctr" latinLnBrk="1"/>
                      <a:r>
                        <a:rPr lang="ko-KR" altLang="en-US" sz="1400" baseline="0" dirty="0"/>
                        <a:t>일반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Year(</a:t>
                      </a:r>
                      <a:r>
                        <a:rPr lang="ko-KR" altLang="en-US" sz="1400" dirty="0"/>
                        <a:t>년도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Type(</a:t>
                      </a:r>
                      <a:r>
                        <a:rPr lang="ko-KR" altLang="en-US" sz="1400" dirty="0"/>
                        <a:t>전형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/>
                        <a:t>Major(</a:t>
                      </a:r>
                      <a:r>
                        <a:rPr lang="ko-KR" altLang="en-US" sz="1400" b="1" u="sng" dirty="0"/>
                        <a:t>학과</a:t>
                      </a:r>
                      <a:r>
                        <a:rPr lang="en-US" altLang="ko-KR" sz="1400" b="1" u="sng" dirty="0"/>
                        <a:t>)</a:t>
                      </a:r>
                      <a:endParaRPr lang="ko-KR" altLang="en-US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CHAR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기본키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Recruit(</a:t>
                      </a:r>
                      <a:r>
                        <a:rPr lang="ko-KR" altLang="en-US" sz="1400" dirty="0"/>
                        <a:t>모집인원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Apply(</a:t>
                      </a:r>
                      <a:r>
                        <a:rPr lang="ko-KR" altLang="en-US" sz="1400" dirty="0"/>
                        <a:t>지원인원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Compete(</a:t>
                      </a:r>
                      <a:r>
                        <a:rPr lang="ko-KR" altLang="en-US" sz="1400" dirty="0"/>
                        <a:t>경쟁률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max(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min(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baseline="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max(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min(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Addition(</a:t>
                      </a:r>
                      <a:r>
                        <a:rPr lang="ko-KR" altLang="en-US" sz="1400" dirty="0"/>
                        <a:t>추가합격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481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Part(</a:t>
                      </a:r>
                      <a:r>
                        <a:rPr lang="ko-KR" altLang="en-US" sz="1400" dirty="0" smtClean="0"/>
                        <a:t>군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84996469"/>
              </p:ext>
            </p:extLst>
          </p:nvPr>
        </p:nvGraphicFramePr>
        <p:xfrm>
          <a:off x="6111827" y="1558766"/>
          <a:ext cx="526454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7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812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4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50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61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Entity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Attribute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Explanation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83">
                <a:tc rowSpan="1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smtClean="0"/>
                        <a:t>2014</a:t>
                      </a:r>
                      <a:r>
                        <a:rPr lang="en-US" altLang="ko-KR" sz="1400" baseline="0" smtClean="0"/>
                        <a:t> </a:t>
                      </a:r>
                      <a:endParaRPr lang="en-US" altLang="ko-KR" sz="1400" baseline="0" dirty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수능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우수자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Year(</a:t>
                      </a:r>
                      <a:r>
                        <a:rPr lang="ko-KR" altLang="en-US" sz="1400" dirty="0"/>
                        <a:t>년도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Type(</a:t>
                      </a:r>
                      <a:r>
                        <a:rPr lang="ko-KR" altLang="en-US" sz="1400" dirty="0"/>
                        <a:t>전형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/>
                        <a:t>Major(</a:t>
                      </a:r>
                      <a:r>
                        <a:rPr lang="ko-KR" altLang="en-US" sz="1400" b="1" u="sng" dirty="0"/>
                        <a:t>학과</a:t>
                      </a:r>
                      <a:r>
                        <a:rPr lang="en-US" altLang="ko-KR" sz="1400" b="1" u="sng" dirty="0"/>
                        <a:t>)</a:t>
                      </a:r>
                      <a:endParaRPr lang="ko-KR" altLang="en-US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CHAR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기본키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Recruit(</a:t>
                      </a:r>
                      <a:r>
                        <a:rPr lang="ko-KR" altLang="en-US" sz="1400" dirty="0"/>
                        <a:t>모집인원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Apply(</a:t>
                      </a:r>
                      <a:r>
                        <a:rPr lang="ko-KR" altLang="en-US" sz="1400" dirty="0"/>
                        <a:t>지원인원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Compete(</a:t>
                      </a:r>
                      <a:r>
                        <a:rPr lang="ko-KR" altLang="en-US" sz="1400" dirty="0"/>
                        <a:t>경쟁률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max(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Fst</a:t>
                      </a:r>
                      <a:r>
                        <a:rPr lang="en-US" altLang="ko-KR" sz="1400" dirty="0"/>
                        <a:t> min(</a:t>
                      </a:r>
                      <a:r>
                        <a:rPr lang="ko-KR" altLang="en-US" sz="1400" dirty="0" err="1"/>
                        <a:t>최초합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baseline="0" dirty="0" err="1"/>
                        <a:t>avr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평균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max(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최고점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Last min(</a:t>
                      </a:r>
                      <a:r>
                        <a:rPr lang="ko-KR" altLang="en-US" sz="1400" dirty="0" err="1"/>
                        <a:t>최종합</a:t>
                      </a:r>
                      <a:r>
                        <a:rPr lang="ko-KR" altLang="en-US" sz="1400" dirty="0"/>
                        <a:t> 최저점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Addition(</a:t>
                      </a:r>
                      <a:r>
                        <a:rPr lang="ko-KR" altLang="en-US" sz="1400" dirty="0"/>
                        <a:t>추가합격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481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Part(</a:t>
                      </a:r>
                      <a:r>
                        <a:rPr lang="ko-KR" altLang="en-US" sz="1400" dirty="0" smtClean="0"/>
                        <a:t>군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62118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 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9200" y="1651000"/>
            <a:ext cx="97155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사용 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  <a:p>
            <a:pPr lvl="1">
              <a:buFont typeface="Arial" pitchFamily="34" charset="0"/>
              <a:buChar char="•"/>
            </a:pP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Fragment API</a:t>
            </a:r>
          </a:p>
          <a:p>
            <a:pPr lvl="1"/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	</a:t>
            </a:r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화면의 선택 영역을 나눔</a:t>
            </a:r>
            <a:endParaRPr lang="en-US" altLang="ko-KR" sz="2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en-US" altLang="ko-KR" sz="2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Gmail API</a:t>
            </a:r>
          </a:p>
          <a:p>
            <a:pPr lvl="1"/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사람에게 메일을 보냄 </a:t>
            </a:r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진단결과를 사용자에게 메일로 보냄</a:t>
            </a:r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/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Rest API</a:t>
            </a:r>
          </a:p>
          <a:p>
            <a:pPr lvl="2"/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서버로부터 정보를 받아옴 </a:t>
            </a:r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(DB)</a:t>
            </a:r>
          </a:p>
          <a:p>
            <a:pPr lvl="1"/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71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8"/>
          <p:cNvGrpSpPr/>
          <p:nvPr/>
        </p:nvGrpSpPr>
        <p:grpSpPr>
          <a:xfrm>
            <a:off x="45964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6678" y="373417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사용함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1"/>
          <p:cNvGrpSpPr/>
          <p:nvPr/>
        </p:nvGrpSpPr>
        <p:grpSpPr>
          <a:xfrm>
            <a:off x="271914" y="1146023"/>
            <a:ext cx="5450630" cy="5450630"/>
            <a:chOff x="150056" y="1082026"/>
            <a:chExt cx="5450630" cy="5450630"/>
          </a:xfrm>
        </p:grpSpPr>
        <p:grpSp>
          <p:nvGrpSpPr>
            <p:cNvPr id="8" name="그룹 12"/>
            <p:cNvGrpSpPr/>
            <p:nvPr/>
          </p:nvGrpSpPr>
          <p:grpSpPr>
            <a:xfrm>
              <a:off x="150056" y="1082026"/>
              <a:ext cx="5450630" cy="5450630"/>
              <a:chOff x="348032" y="611520"/>
              <a:chExt cx="5861982" cy="586198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656" y="1658446"/>
              <a:ext cx="2795429" cy="93961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857274" y="1959706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한국산업기술대학교</a:t>
              </a:r>
            </a:p>
          </p:txBody>
        </p:sp>
        <p:sp>
          <p:nvSpPr>
            <p:cNvPr id="16" name="모서리가 둥근 직사각형 53"/>
            <p:cNvSpPr/>
            <p:nvPr/>
          </p:nvSpPr>
          <p:spPr>
            <a:xfrm>
              <a:off x="1728004" y="3295813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모집요강</a:t>
              </a:r>
            </a:p>
          </p:txBody>
        </p:sp>
        <p:sp>
          <p:nvSpPr>
            <p:cNvPr id="17" name="모서리가 둥근 직사각형 53"/>
            <p:cNvSpPr/>
            <p:nvPr/>
          </p:nvSpPr>
          <p:spPr>
            <a:xfrm>
              <a:off x="1728003" y="4121006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나의 수능 점수로</a:t>
              </a:r>
              <a:endParaRPr lang="en-US" altLang="ko-KR" sz="11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성적산출 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386" y="3434085"/>
              <a:ext cx="916651" cy="916651"/>
            </a:xfrm>
            <a:prstGeom prst="rect">
              <a:avLst/>
            </a:prstGeom>
          </p:spPr>
        </p:pic>
      </p:grpSp>
      <p:grpSp>
        <p:nvGrpSpPr>
          <p:cNvPr id="9" name="그룹 20"/>
          <p:cNvGrpSpPr/>
          <p:nvPr/>
        </p:nvGrpSpPr>
        <p:grpSpPr>
          <a:xfrm>
            <a:off x="6591314" y="1125949"/>
            <a:ext cx="5450630" cy="5450630"/>
            <a:chOff x="6591314" y="1125949"/>
            <a:chExt cx="5450630" cy="5450630"/>
          </a:xfrm>
        </p:grpSpPr>
        <p:grpSp>
          <p:nvGrpSpPr>
            <p:cNvPr id="10" name="그룹 21"/>
            <p:cNvGrpSpPr/>
            <p:nvPr/>
          </p:nvGrpSpPr>
          <p:grpSpPr>
            <a:xfrm>
              <a:off x="6591314" y="1125949"/>
              <a:ext cx="5450630" cy="5450630"/>
              <a:chOff x="348032" y="611520"/>
              <a:chExt cx="5861982" cy="5861982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26409" y="2329038"/>
              <a:ext cx="2580440" cy="3084600"/>
            </a:xfrm>
            <a:prstGeom prst="rect">
              <a:avLst/>
            </a:prstGeom>
          </p:spPr>
        </p:pic>
      </p:grpSp>
      <p:sp>
        <p:nvSpPr>
          <p:cNvPr id="26" name="오른쪽 화살표 15"/>
          <p:cNvSpPr/>
          <p:nvPr/>
        </p:nvSpPr>
        <p:spPr>
          <a:xfrm>
            <a:off x="5649288" y="3097742"/>
            <a:ext cx="960618" cy="103515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말풍선: 사각형 159"/>
          <p:cNvSpPr/>
          <p:nvPr/>
        </p:nvSpPr>
        <p:spPr>
          <a:xfrm>
            <a:off x="5155097" y="1683025"/>
            <a:ext cx="2186607" cy="1245706"/>
          </a:xfrm>
          <a:prstGeom prst="wedgeRectCallout">
            <a:avLst>
              <a:gd name="adj1" fmla="val -77913"/>
              <a:gd name="adj2" fmla="val 72844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SelMenu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메뉴를 선택 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모집요강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성적산출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말풍선: 사각형 159"/>
          <p:cNvSpPr/>
          <p:nvPr/>
        </p:nvSpPr>
        <p:spPr>
          <a:xfrm>
            <a:off x="5128592" y="4472609"/>
            <a:ext cx="2113722" cy="1146314"/>
          </a:xfrm>
          <a:prstGeom prst="wedgeRectCallout">
            <a:avLst>
              <a:gd name="adj1" fmla="val 76110"/>
              <a:gd name="adj2" fmla="val -53369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defRPr/>
            </a:pPr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ShowInfo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모집요강을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보여줌</a:t>
            </a:r>
            <a:endParaRPr lang="ko-KR" altLang="en-US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641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8"/>
          <p:cNvGrpSpPr/>
          <p:nvPr/>
        </p:nvGrpSpPr>
        <p:grpSpPr>
          <a:xfrm>
            <a:off x="45964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6678" y="373417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사용함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1"/>
          <p:cNvGrpSpPr/>
          <p:nvPr/>
        </p:nvGrpSpPr>
        <p:grpSpPr>
          <a:xfrm>
            <a:off x="271914" y="1146023"/>
            <a:ext cx="5450630" cy="5450630"/>
            <a:chOff x="150056" y="1082026"/>
            <a:chExt cx="5450630" cy="5450630"/>
          </a:xfrm>
        </p:grpSpPr>
        <p:grpSp>
          <p:nvGrpSpPr>
            <p:cNvPr id="8" name="그룹 12"/>
            <p:cNvGrpSpPr/>
            <p:nvPr/>
          </p:nvGrpSpPr>
          <p:grpSpPr>
            <a:xfrm>
              <a:off x="150056" y="1082026"/>
              <a:ext cx="5450630" cy="5450630"/>
              <a:chOff x="348032" y="611520"/>
              <a:chExt cx="5861982" cy="586198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656" y="1658446"/>
              <a:ext cx="2795429" cy="93961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857274" y="1959706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한국산업기술대학교</a:t>
              </a:r>
            </a:p>
          </p:txBody>
        </p:sp>
        <p:sp>
          <p:nvSpPr>
            <p:cNvPr id="16" name="모서리가 둥근 직사각형 53"/>
            <p:cNvSpPr/>
            <p:nvPr/>
          </p:nvSpPr>
          <p:spPr>
            <a:xfrm>
              <a:off x="1728004" y="3295813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모집요강</a:t>
              </a:r>
            </a:p>
          </p:txBody>
        </p:sp>
        <p:sp>
          <p:nvSpPr>
            <p:cNvPr id="17" name="모서리가 둥근 직사각형 53"/>
            <p:cNvSpPr/>
            <p:nvPr/>
          </p:nvSpPr>
          <p:spPr>
            <a:xfrm>
              <a:off x="1728003" y="4121006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나의 수능 점수로</a:t>
              </a:r>
              <a:endParaRPr lang="en-US" altLang="ko-KR" sz="11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성적산출 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386" y="3434085"/>
              <a:ext cx="916651" cy="916651"/>
            </a:xfrm>
            <a:prstGeom prst="rect">
              <a:avLst/>
            </a:prstGeom>
          </p:spPr>
        </p:pic>
      </p:grpSp>
      <p:sp>
        <p:nvSpPr>
          <p:cNvPr id="26" name="오른쪽 화살표 15"/>
          <p:cNvSpPr/>
          <p:nvPr/>
        </p:nvSpPr>
        <p:spPr>
          <a:xfrm>
            <a:off x="5649288" y="3097742"/>
            <a:ext cx="960618" cy="103515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28"/>
          <p:cNvGrpSpPr/>
          <p:nvPr/>
        </p:nvGrpSpPr>
        <p:grpSpPr>
          <a:xfrm>
            <a:off x="6591314" y="1125949"/>
            <a:ext cx="5450630" cy="5450630"/>
            <a:chOff x="6591314" y="1125949"/>
            <a:chExt cx="5450630" cy="5450630"/>
          </a:xfrm>
        </p:grpSpPr>
        <p:grpSp>
          <p:nvGrpSpPr>
            <p:cNvPr id="10" name="그룹 29"/>
            <p:cNvGrpSpPr/>
            <p:nvPr/>
          </p:nvGrpSpPr>
          <p:grpSpPr>
            <a:xfrm>
              <a:off x="6591314" y="1125949"/>
              <a:ext cx="5450630" cy="5450630"/>
              <a:chOff x="348032" y="611520"/>
              <a:chExt cx="5861982" cy="586198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8122755" y="2955476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이름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8851" y="3290756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성별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98050" y="3607988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이메일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89941" y="3943268"/>
              <a:ext cx="14363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휴대폰 번호 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898266" y="2989266"/>
              <a:ext cx="959523" cy="2581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898266" y="3662557"/>
              <a:ext cx="1246122" cy="2550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414439" y="3992739"/>
              <a:ext cx="1076797" cy="2653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모서리가 둥근 직사각형 43"/>
            <p:cNvSpPr/>
            <p:nvPr/>
          </p:nvSpPr>
          <p:spPr>
            <a:xfrm>
              <a:off x="8850503" y="3327086"/>
              <a:ext cx="357942" cy="2411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남</a:t>
              </a:r>
            </a:p>
          </p:txBody>
        </p:sp>
        <p:sp>
          <p:nvSpPr>
            <p:cNvPr id="39" name="모서리가 둥근 직사각형 44"/>
            <p:cNvSpPr/>
            <p:nvPr/>
          </p:nvSpPr>
          <p:spPr>
            <a:xfrm>
              <a:off x="9286496" y="3334218"/>
              <a:ext cx="357942" cy="2411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</a:t>
              </a:r>
            </a:p>
          </p:txBody>
        </p:sp>
        <p:sp>
          <p:nvSpPr>
            <p:cNvPr id="40" name="모서리가 둥근 직사각형 46"/>
            <p:cNvSpPr/>
            <p:nvPr/>
          </p:nvSpPr>
          <p:spPr>
            <a:xfrm>
              <a:off x="8898266" y="4637924"/>
              <a:ext cx="890628" cy="40246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</a:p>
          </p:txBody>
        </p:sp>
        <p:grpSp>
          <p:nvGrpSpPr>
            <p:cNvPr id="12" name="그룹 40"/>
            <p:cNvGrpSpPr/>
            <p:nvPr/>
          </p:nvGrpSpPr>
          <p:grpSpPr>
            <a:xfrm>
              <a:off x="7868940" y="1709285"/>
              <a:ext cx="2887221" cy="584087"/>
              <a:chOff x="7916352" y="1971208"/>
              <a:chExt cx="2907683" cy="54547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916352" y="1971208"/>
                <a:ext cx="2907683" cy="54547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232523" y="2070637"/>
                <a:ext cx="2419801" cy="373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상담자 정보입력</a:t>
                </a:r>
              </a:p>
            </p:txBody>
          </p:sp>
        </p:grpSp>
      </p:grpSp>
      <p:sp>
        <p:nvSpPr>
          <p:cNvPr id="41" name="말풍선: 사각형 159"/>
          <p:cNvSpPr/>
          <p:nvPr/>
        </p:nvSpPr>
        <p:spPr>
          <a:xfrm>
            <a:off x="5115340" y="1577009"/>
            <a:ext cx="2160103" cy="1364975"/>
          </a:xfrm>
          <a:prstGeom prst="wedgeRectCallout">
            <a:avLst>
              <a:gd name="adj1" fmla="val -77913"/>
              <a:gd name="adj2" fmla="val 72844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SelMenu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메뉴를 선택 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모집요강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성적산출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말풍선: 사각형 159"/>
          <p:cNvSpPr/>
          <p:nvPr/>
        </p:nvSpPr>
        <p:spPr>
          <a:xfrm>
            <a:off x="5194852" y="4512365"/>
            <a:ext cx="2073966" cy="1146314"/>
          </a:xfrm>
          <a:prstGeom prst="wedgeRectCallout">
            <a:avLst>
              <a:gd name="adj1" fmla="val 76110"/>
              <a:gd name="adj2" fmla="val -53369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defRPr/>
            </a:pPr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GetData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사용자로부터 점수를 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받음</a:t>
            </a:r>
            <a:endParaRPr lang="ko-KR" altLang="en-US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636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8"/>
          <p:cNvGrpSpPr/>
          <p:nvPr/>
        </p:nvGrpSpPr>
        <p:grpSpPr>
          <a:xfrm>
            <a:off x="45964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6678" y="373417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사용함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1"/>
          <p:cNvGrpSpPr/>
          <p:nvPr/>
        </p:nvGrpSpPr>
        <p:grpSpPr>
          <a:xfrm>
            <a:off x="271914" y="1146023"/>
            <a:ext cx="5450630" cy="5450630"/>
            <a:chOff x="150056" y="1082026"/>
            <a:chExt cx="5450630" cy="5450630"/>
          </a:xfrm>
        </p:grpSpPr>
        <p:grpSp>
          <p:nvGrpSpPr>
            <p:cNvPr id="8" name="그룹 12"/>
            <p:cNvGrpSpPr/>
            <p:nvPr/>
          </p:nvGrpSpPr>
          <p:grpSpPr>
            <a:xfrm>
              <a:off x="150056" y="1082026"/>
              <a:ext cx="5450630" cy="5450630"/>
              <a:chOff x="348032" y="611520"/>
              <a:chExt cx="5861982" cy="586198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656" y="1658446"/>
              <a:ext cx="2795429" cy="93961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857274" y="1959706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한국산업기술대학교</a:t>
              </a:r>
            </a:p>
          </p:txBody>
        </p:sp>
        <p:sp>
          <p:nvSpPr>
            <p:cNvPr id="16" name="모서리가 둥근 직사각형 53"/>
            <p:cNvSpPr/>
            <p:nvPr/>
          </p:nvSpPr>
          <p:spPr>
            <a:xfrm>
              <a:off x="1728004" y="3295813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모집요강</a:t>
              </a:r>
            </a:p>
          </p:txBody>
        </p:sp>
        <p:sp>
          <p:nvSpPr>
            <p:cNvPr id="17" name="모서리가 둥근 직사각형 53"/>
            <p:cNvSpPr/>
            <p:nvPr/>
          </p:nvSpPr>
          <p:spPr>
            <a:xfrm>
              <a:off x="1728003" y="4121006"/>
              <a:ext cx="2294731" cy="652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나의 수능 점수로</a:t>
              </a:r>
              <a:endParaRPr lang="en-US" altLang="ko-KR" sz="11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성적산출 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386" y="3434085"/>
              <a:ext cx="916651" cy="916651"/>
            </a:xfrm>
            <a:prstGeom prst="rect">
              <a:avLst/>
            </a:prstGeom>
          </p:spPr>
        </p:pic>
      </p:grpSp>
      <p:sp>
        <p:nvSpPr>
          <p:cNvPr id="26" name="오른쪽 화살표 15"/>
          <p:cNvSpPr/>
          <p:nvPr/>
        </p:nvSpPr>
        <p:spPr>
          <a:xfrm>
            <a:off x="5649288" y="3097742"/>
            <a:ext cx="960618" cy="103515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28"/>
          <p:cNvGrpSpPr/>
          <p:nvPr/>
        </p:nvGrpSpPr>
        <p:grpSpPr>
          <a:xfrm>
            <a:off x="288927" y="1146023"/>
            <a:ext cx="5450630" cy="5450630"/>
            <a:chOff x="6591314" y="1125949"/>
            <a:chExt cx="5450630" cy="5450630"/>
          </a:xfrm>
        </p:grpSpPr>
        <p:grpSp>
          <p:nvGrpSpPr>
            <p:cNvPr id="10" name="그룹 29"/>
            <p:cNvGrpSpPr/>
            <p:nvPr/>
          </p:nvGrpSpPr>
          <p:grpSpPr>
            <a:xfrm>
              <a:off x="6591314" y="1125949"/>
              <a:ext cx="5450630" cy="5450630"/>
              <a:chOff x="348032" y="611520"/>
              <a:chExt cx="5861982" cy="586198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32" y="611520"/>
                <a:ext cx="5861982" cy="5861982"/>
              </a:xfrm>
              <a:prstGeom prst="rect">
                <a:avLst/>
              </a:prstGeom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1730851" y="1234582"/>
                <a:ext cx="3096344" cy="4545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8122755" y="2955476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이름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8851" y="3290756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성별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98050" y="3607988"/>
              <a:ext cx="1272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이메일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89941" y="3943268"/>
              <a:ext cx="14363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휴대폰 번호 </a:t>
              </a:r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898266" y="2989266"/>
              <a:ext cx="959523" cy="2581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898266" y="3662557"/>
              <a:ext cx="1246122" cy="2550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414439" y="3992739"/>
              <a:ext cx="1076797" cy="2653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모서리가 둥근 직사각형 43"/>
            <p:cNvSpPr/>
            <p:nvPr/>
          </p:nvSpPr>
          <p:spPr>
            <a:xfrm>
              <a:off x="8850503" y="3327086"/>
              <a:ext cx="357942" cy="2411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남</a:t>
              </a:r>
            </a:p>
          </p:txBody>
        </p:sp>
        <p:sp>
          <p:nvSpPr>
            <p:cNvPr id="39" name="모서리가 둥근 직사각형 44"/>
            <p:cNvSpPr/>
            <p:nvPr/>
          </p:nvSpPr>
          <p:spPr>
            <a:xfrm>
              <a:off x="9286496" y="3334218"/>
              <a:ext cx="357942" cy="2411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</a:t>
              </a:r>
            </a:p>
          </p:txBody>
        </p:sp>
        <p:sp>
          <p:nvSpPr>
            <p:cNvPr id="40" name="모서리가 둥근 직사각형 46"/>
            <p:cNvSpPr/>
            <p:nvPr/>
          </p:nvSpPr>
          <p:spPr>
            <a:xfrm>
              <a:off x="8898266" y="4637924"/>
              <a:ext cx="890628" cy="40246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</a:p>
          </p:txBody>
        </p:sp>
        <p:grpSp>
          <p:nvGrpSpPr>
            <p:cNvPr id="12" name="그룹 40"/>
            <p:cNvGrpSpPr/>
            <p:nvPr/>
          </p:nvGrpSpPr>
          <p:grpSpPr>
            <a:xfrm>
              <a:off x="7868939" y="1709285"/>
              <a:ext cx="2889057" cy="584087"/>
              <a:chOff x="7916351" y="1971208"/>
              <a:chExt cx="2909532" cy="54547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916352" y="1971208"/>
                <a:ext cx="2907683" cy="54547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916351" y="2069960"/>
                <a:ext cx="2909532" cy="373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 lang="ko-KR" altLang="en-US"/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상담자 정보입력</a:t>
                </a:r>
              </a:p>
            </p:txBody>
          </p:sp>
        </p:grpSp>
      </p:grpSp>
      <p:grpSp>
        <p:nvGrpSpPr>
          <p:cNvPr id="13" name="그룹 47"/>
          <p:cNvGrpSpPr/>
          <p:nvPr/>
        </p:nvGrpSpPr>
        <p:grpSpPr>
          <a:xfrm>
            <a:off x="6591314" y="1125949"/>
            <a:ext cx="5450630" cy="5450630"/>
            <a:chOff x="6591314" y="1125949"/>
            <a:chExt cx="5450630" cy="5450630"/>
          </a:xfrm>
        </p:grpSpPr>
        <p:grpSp>
          <p:nvGrpSpPr>
            <p:cNvPr id="21" name="그룹 48"/>
            <p:cNvGrpSpPr/>
            <p:nvPr/>
          </p:nvGrpSpPr>
          <p:grpSpPr>
            <a:xfrm>
              <a:off x="6591314" y="1125949"/>
              <a:ext cx="5450630" cy="5450630"/>
              <a:chOff x="6591314" y="1125949"/>
              <a:chExt cx="5450630" cy="5450630"/>
            </a:xfrm>
          </p:grpSpPr>
          <p:grpSp>
            <p:nvGrpSpPr>
              <p:cNvPr id="22" name="그룹 54"/>
              <p:cNvGrpSpPr/>
              <p:nvPr/>
            </p:nvGrpSpPr>
            <p:grpSpPr>
              <a:xfrm>
                <a:off x="6591314" y="1125949"/>
                <a:ext cx="5450630" cy="5450630"/>
                <a:chOff x="348032" y="611520"/>
                <a:chExt cx="5861982" cy="5861982"/>
              </a:xfrm>
            </p:grpSpPr>
            <p:pic>
              <p:nvPicPr>
                <p:cNvPr id="100" name="그림 9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32" y="611520"/>
                  <a:ext cx="5861982" cy="5861982"/>
                </a:xfrm>
                <a:prstGeom prst="rect">
                  <a:avLst/>
                </a:prstGeom>
              </p:spPr>
            </p:pic>
            <p:sp>
              <p:nvSpPr>
                <p:cNvPr id="101" name="직사각형 100"/>
                <p:cNvSpPr/>
                <p:nvPr/>
              </p:nvSpPr>
              <p:spPr>
                <a:xfrm>
                  <a:off x="1730851" y="1234582"/>
                  <a:ext cx="3096344" cy="454539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23" name="그룹 55"/>
              <p:cNvGrpSpPr/>
              <p:nvPr/>
            </p:nvGrpSpPr>
            <p:grpSpPr>
              <a:xfrm>
                <a:off x="7883947" y="1702114"/>
                <a:ext cx="3199186" cy="4028722"/>
                <a:chOff x="7883947" y="1702114"/>
                <a:chExt cx="3199186" cy="4028722"/>
              </a:xfrm>
            </p:grpSpPr>
            <p:sp>
              <p:nvSpPr>
                <p:cNvPr id="57" name="모서리가 둥근 직사각형 46"/>
                <p:cNvSpPr/>
                <p:nvPr/>
              </p:nvSpPr>
              <p:spPr>
                <a:xfrm>
                  <a:off x="8675203" y="5184299"/>
                  <a:ext cx="1304708" cy="54653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15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r>
                    <a:rPr lang="ko-KR" altLang="en-US" sz="1600" dirty="0">
                      <a:solidFill>
                        <a:schemeClr val="tx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점수계산</a:t>
                  </a:r>
                  <a:endParaRPr lang="en-US" altLang="ko-KR" sz="1600" dirty="0">
                    <a:solidFill>
                      <a:schemeClr val="tx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24" name="그룹 57"/>
                <p:cNvGrpSpPr/>
                <p:nvPr/>
              </p:nvGrpSpPr>
              <p:grpSpPr>
                <a:xfrm>
                  <a:off x="7883947" y="1702114"/>
                  <a:ext cx="3199186" cy="2588808"/>
                  <a:chOff x="7883947" y="1702114"/>
                  <a:chExt cx="3199186" cy="2588808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7944699" y="2329038"/>
                    <a:ext cx="3138434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 lang="ko-KR" altLang="en-US"/>
                    </a:pPr>
                    <a:r>
                      <a: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과목별 백분율을 입력하세요</a:t>
                    </a:r>
                    <a:r>
                      <a:rPr lang="en-US" altLang="ko-KR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. </a:t>
                    </a:r>
                    <a:endParaRPr lang="ko-KR" altLang="en-US" sz="14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0" name="직사각형 59"/>
                  <p:cNvSpPr/>
                  <p:nvPr/>
                </p:nvSpPr>
                <p:spPr>
                  <a:xfrm>
                    <a:off x="7883947" y="1702114"/>
                    <a:ext cx="2887221" cy="584087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8094199" y="1796133"/>
                    <a:ext cx="2402772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>
                      <a:defRPr lang="ko-KR" altLang="en-US"/>
                    </a:pPr>
                    <a:r>
                      <a:rPr lang="ko-KR" altLang="en-US" sz="20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성적 산출</a:t>
                    </a:r>
                  </a:p>
                </p:txBody>
              </p:sp>
              <p:grpSp>
                <p:nvGrpSpPr>
                  <p:cNvPr id="25" name="그룹 61"/>
                  <p:cNvGrpSpPr/>
                  <p:nvPr/>
                </p:nvGrpSpPr>
                <p:grpSpPr>
                  <a:xfrm>
                    <a:off x="7920731" y="2769378"/>
                    <a:ext cx="2744602" cy="1521544"/>
                    <a:chOff x="7920731" y="2769378"/>
                    <a:chExt cx="2744602" cy="1521544"/>
                  </a:xfrm>
                </p:grpSpPr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7947309" y="2769378"/>
                      <a:ext cx="127214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>
                        <a:defRPr lang="ko-KR" altLang="en-US"/>
                      </a:pP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국어 </a:t>
                      </a:r>
                      <a:endParaRPr lang="en-US" altLang="ko-KR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7934020" y="3051063"/>
                      <a:ext cx="127214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>
                        <a:defRPr lang="ko-KR" altLang="en-US"/>
                      </a:pP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영어 </a:t>
                      </a:r>
                      <a:endParaRPr lang="en-US" altLang="ko-KR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7920731" y="3346173"/>
                      <a:ext cx="127214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>
                        <a:defRPr lang="ko-KR" altLang="en-US"/>
                      </a:pP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수학 </a:t>
                      </a:r>
                      <a:endParaRPr lang="en-US" altLang="ko-KR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7920731" y="3662755"/>
                      <a:ext cx="127214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>
                        <a:defRPr lang="ko-KR" altLang="en-US"/>
                      </a:pP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탐구</a:t>
                      </a: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920731" y="3952368"/>
                      <a:ext cx="127214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>
                        <a:defRPr lang="ko-KR" altLang="en-US"/>
                      </a:pP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탐구</a:t>
                      </a: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grpSp>
                  <p:nvGrpSpPr>
                    <p:cNvPr id="27" name="그룹 67"/>
                    <p:cNvGrpSpPr/>
                    <p:nvPr/>
                  </p:nvGrpSpPr>
                  <p:grpSpPr>
                    <a:xfrm>
                      <a:off x="8498470" y="2788069"/>
                      <a:ext cx="2166863" cy="1501100"/>
                      <a:chOff x="8498470" y="2788069"/>
                      <a:chExt cx="2166863" cy="1501100"/>
                    </a:xfrm>
                  </p:grpSpPr>
                  <p:sp>
                    <p:nvSpPr>
                      <p:cNvPr id="69" name="직사각형 68"/>
                      <p:cNvSpPr/>
                      <p:nvPr/>
                    </p:nvSpPr>
                    <p:spPr>
                      <a:xfrm>
                        <a:off x="9197283" y="2810701"/>
                        <a:ext cx="959523" cy="25818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 lang="ko-KR" altLang="en-US"/>
                        </a:pPr>
                        <a:endPara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0" name="직사각형 69"/>
                      <p:cNvSpPr/>
                      <p:nvPr/>
                    </p:nvSpPr>
                    <p:spPr>
                      <a:xfrm>
                        <a:off x="8564740" y="3097742"/>
                        <a:ext cx="959523" cy="25818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 lang="ko-KR" altLang="en-US"/>
                        </a:pPr>
                        <a:endPara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1" name="직사각형 70"/>
                      <p:cNvSpPr/>
                      <p:nvPr/>
                    </p:nvSpPr>
                    <p:spPr>
                      <a:xfrm>
                        <a:off x="9207781" y="3403890"/>
                        <a:ext cx="959523" cy="25818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 lang="ko-KR" altLang="en-US"/>
                        </a:pPr>
                        <a:endPara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2" name="직사각형 71"/>
                      <p:cNvSpPr/>
                      <p:nvPr/>
                    </p:nvSpPr>
                    <p:spPr>
                      <a:xfrm>
                        <a:off x="10128503" y="3713746"/>
                        <a:ext cx="536830" cy="2675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 lang="ko-KR" altLang="en-US"/>
                        </a:pPr>
                        <a:endPara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직사각형 72"/>
                      <p:cNvSpPr/>
                      <p:nvPr/>
                    </p:nvSpPr>
                    <p:spPr>
                      <a:xfrm>
                        <a:off x="10128503" y="4021604"/>
                        <a:ext cx="536830" cy="2675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 lang="ko-KR" altLang="en-US"/>
                        </a:pPr>
                        <a:endPara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grpSp>
                    <p:nvGrpSpPr>
                      <p:cNvPr id="28" name="그룹 73"/>
                      <p:cNvGrpSpPr/>
                      <p:nvPr/>
                    </p:nvGrpSpPr>
                    <p:grpSpPr>
                      <a:xfrm>
                        <a:off x="8549394" y="2788069"/>
                        <a:ext cx="562870" cy="267565"/>
                        <a:chOff x="8140700" y="4587643"/>
                        <a:chExt cx="562870" cy="267565"/>
                      </a:xfrm>
                    </p:grpSpPr>
                    <p:grpSp>
                      <p:nvGrpSpPr>
                        <p:cNvPr id="29" name="그룹 95"/>
                        <p:cNvGrpSpPr/>
                        <p:nvPr/>
                      </p:nvGrpSpPr>
                      <p:grpSpPr>
                        <a:xfrm>
                          <a:off x="8140700" y="4587643"/>
                          <a:ext cx="562870" cy="267565"/>
                          <a:chOff x="8140700" y="4587643"/>
                          <a:chExt cx="562870" cy="267565"/>
                        </a:xfrm>
                      </p:grpSpPr>
                      <p:sp>
                        <p:nvSpPr>
                          <p:cNvPr id="98" name="직사각형 97"/>
                          <p:cNvSpPr/>
                          <p:nvPr/>
                        </p:nvSpPr>
                        <p:spPr>
                          <a:xfrm>
                            <a:off x="8140700" y="4587643"/>
                            <a:ext cx="562870" cy="267565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>
                              <a:defRPr lang="ko-KR" altLang="en-US"/>
                            </a:pPr>
                            <a:endParaRPr lang="ko-KR" altLang="en-US" sz="8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99" name="사각형: 둥근 모서리 98"/>
                          <p:cNvSpPr/>
                          <p:nvPr/>
                        </p:nvSpPr>
                        <p:spPr>
                          <a:xfrm>
                            <a:off x="8445501" y="4587643"/>
                            <a:ext cx="254000" cy="267565"/>
                          </a:xfrm>
                          <a:prstGeom prst="roundRect">
                            <a:avLst/>
                          </a:prstGeom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97" name="이등변 삼각형 96"/>
                        <p:cNvSpPr/>
                        <p:nvPr/>
                      </p:nvSpPr>
                      <p:spPr>
                        <a:xfrm rot="10800000" flipH="1">
                          <a:off x="8507416" y="4692832"/>
                          <a:ext cx="136518" cy="77752"/>
                        </a:xfrm>
                        <a:prstGeom prst="triangl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0" name="그룹 74"/>
                      <p:cNvGrpSpPr/>
                      <p:nvPr/>
                    </p:nvGrpSpPr>
                    <p:grpSpPr>
                      <a:xfrm>
                        <a:off x="8560872" y="3398263"/>
                        <a:ext cx="562870" cy="267565"/>
                        <a:chOff x="8140700" y="4587643"/>
                        <a:chExt cx="562870" cy="267565"/>
                      </a:xfrm>
                    </p:grpSpPr>
                    <p:sp>
                      <p:nvSpPr>
                        <p:cNvPr id="94" name="직사각형 93"/>
                        <p:cNvSpPr/>
                        <p:nvPr/>
                      </p:nvSpPr>
                      <p:spPr>
                        <a:xfrm>
                          <a:off x="8140700" y="4587643"/>
                          <a:ext cx="562870" cy="26756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 lang="ko-KR" altLang="en-US"/>
                          </a:pPr>
                          <a:endParaRPr lang="ko-KR" altLang="en-US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  <p:sp>
                      <p:nvSpPr>
                        <p:cNvPr id="95" name="사각형: 둥근 모서리 94"/>
                        <p:cNvSpPr/>
                        <p:nvPr/>
                      </p:nvSpPr>
                      <p:spPr>
                        <a:xfrm>
                          <a:off x="8445501" y="4587643"/>
                          <a:ext cx="254000" cy="267565"/>
                        </a:xfrm>
                        <a:prstGeom prst="roundRect">
                          <a:avLst/>
                        </a:prstGeom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75"/>
                      <p:cNvGrpSpPr/>
                      <p:nvPr/>
                    </p:nvGrpSpPr>
                    <p:grpSpPr>
                      <a:xfrm>
                        <a:off x="9525057" y="3709911"/>
                        <a:ext cx="562870" cy="267565"/>
                        <a:chOff x="8140700" y="4587643"/>
                        <a:chExt cx="562870" cy="267565"/>
                      </a:xfrm>
                    </p:grpSpPr>
                    <p:sp>
                      <p:nvSpPr>
                        <p:cNvPr id="92" name="직사각형 91"/>
                        <p:cNvSpPr/>
                        <p:nvPr/>
                      </p:nvSpPr>
                      <p:spPr>
                        <a:xfrm>
                          <a:off x="8140700" y="4587643"/>
                          <a:ext cx="562870" cy="26756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 lang="ko-KR" altLang="en-US"/>
                          </a:pPr>
                          <a:endParaRPr lang="ko-KR" altLang="en-US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  <p:sp>
                      <p:nvSpPr>
                        <p:cNvPr id="93" name="사각형: 둥근 모서리 92"/>
                        <p:cNvSpPr/>
                        <p:nvPr/>
                      </p:nvSpPr>
                      <p:spPr>
                        <a:xfrm>
                          <a:off x="8445501" y="4587643"/>
                          <a:ext cx="254000" cy="267565"/>
                        </a:xfrm>
                        <a:prstGeom prst="roundRect">
                          <a:avLst/>
                        </a:prstGeom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6" name="그룹 76"/>
                      <p:cNvGrpSpPr/>
                      <p:nvPr/>
                    </p:nvGrpSpPr>
                    <p:grpSpPr>
                      <a:xfrm>
                        <a:off x="9520097" y="4000083"/>
                        <a:ext cx="562870" cy="267565"/>
                        <a:chOff x="8140700" y="4587643"/>
                        <a:chExt cx="562870" cy="267565"/>
                      </a:xfrm>
                    </p:grpSpPr>
                    <p:sp>
                      <p:nvSpPr>
                        <p:cNvPr id="90" name="직사각형 89"/>
                        <p:cNvSpPr/>
                        <p:nvPr/>
                      </p:nvSpPr>
                      <p:spPr>
                        <a:xfrm>
                          <a:off x="8140700" y="4587643"/>
                          <a:ext cx="562870" cy="26756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 lang="ko-KR" altLang="en-US"/>
                          </a:pPr>
                          <a:endParaRPr lang="ko-KR" altLang="en-US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  <p:sp>
                      <p:nvSpPr>
                        <p:cNvPr id="91" name="사각형: 둥근 모서리 90"/>
                        <p:cNvSpPr/>
                        <p:nvPr/>
                      </p:nvSpPr>
                      <p:spPr>
                        <a:xfrm>
                          <a:off x="8445501" y="4587643"/>
                          <a:ext cx="254000" cy="267565"/>
                        </a:xfrm>
                        <a:prstGeom prst="roundRect">
                          <a:avLst/>
                        </a:prstGeom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7" name="그룹 77"/>
                      <p:cNvGrpSpPr/>
                      <p:nvPr/>
                    </p:nvGrpSpPr>
                    <p:grpSpPr>
                      <a:xfrm>
                        <a:off x="8560872" y="3691550"/>
                        <a:ext cx="937631" cy="579523"/>
                        <a:chOff x="8560872" y="3691550"/>
                        <a:chExt cx="937631" cy="579523"/>
                      </a:xfrm>
                    </p:grpSpPr>
                    <p:sp>
                      <p:nvSpPr>
                        <p:cNvPr id="85" name="직사각형 84"/>
                        <p:cNvSpPr/>
                        <p:nvPr/>
                      </p:nvSpPr>
                      <p:spPr>
                        <a:xfrm>
                          <a:off x="8560872" y="4003508"/>
                          <a:ext cx="934657" cy="26756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 lang="ko-KR" altLang="en-US"/>
                          </a:pPr>
                          <a:endParaRPr lang="ko-KR" altLang="en-US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  <p:sp>
                      <p:nvSpPr>
                        <p:cNvPr id="86" name="사각형: 둥근 모서리 85"/>
                        <p:cNvSpPr/>
                        <p:nvPr/>
                      </p:nvSpPr>
                      <p:spPr>
                        <a:xfrm>
                          <a:off x="9244503" y="3999109"/>
                          <a:ext cx="254000" cy="267565"/>
                        </a:xfrm>
                        <a:prstGeom prst="roundRect">
                          <a:avLst/>
                        </a:prstGeom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  <p:grpSp>
                      <p:nvGrpSpPr>
                        <p:cNvPr id="48" name="그룹 86"/>
                        <p:cNvGrpSpPr/>
                        <p:nvPr/>
                      </p:nvGrpSpPr>
                      <p:grpSpPr>
                        <a:xfrm>
                          <a:off x="8560872" y="3691550"/>
                          <a:ext cx="935605" cy="271940"/>
                          <a:chOff x="8560872" y="3691550"/>
                          <a:chExt cx="935605" cy="271940"/>
                        </a:xfrm>
                      </p:grpSpPr>
                      <p:sp>
                        <p:nvSpPr>
                          <p:cNvPr id="88" name="직사각형 87"/>
                          <p:cNvSpPr/>
                          <p:nvPr/>
                        </p:nvSpPr>
                        <p:spPr>
                          <a:xfrm>
                            <a:off x="8560872" y="3695925"/>
                            <a:ext cx="926359" cy="267565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>
                              <a:defRPr lang="ko-KR" altLang="en-US"/>
                            </a:pPr>
                            <a:endParaRPr lang="ko-KR" altLang="en-US" sz="16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89" name="사각형: 둥근 모서리 88"/>
                          <p:cNvSpPr/>
                          <p:nvPr/>
                        </p:nvSpPr>
                        <p:spPr>
                          <a:xfrm>
                            <a:off x="9242477" y="3691550"/>
                            <a:ext cx="254000" cy="267565"/>
                          </a:xfrm>
                          <a:prstGeom prst="roundRect">
                            <a:avLst/>
                          </a:prstGeom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79" name="직사각형 78"/>
                      <p:cNvSpPr/>
                      <p:nvPr/>
                    </p:nvSpPr>
                    <p:spPr>
                      <a:xfrm>
                        <a:off x="8498470" y="2807772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유형</a:t>
                        </a:r>
                      </a:p>
                    </p:txBody>
                  </p:sp>
                  <p:sp>
                    <p:nvSpPr>
                      <p:cNvPr id="80" name="직사각형 79"/>
                      <p:cNvSpPr/>
                      <p:nvPr/>
                    </p:nvSpPr>
                    <p:spPr>
                      <a:xfrm>
                        <a:off x="8516889" y="3398263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유형</a:t>
                        </a:r>
                      </a:p>
                    </p:txBody>
                  </p:sp>
                  <p:sp>
                    <p:nvSpPr>
                      <p:cNvPr id="81" name="직사각형 80"/>
                      <p:cNvSpPr/>
                      <p:nvPr/>
                    </p:nvSpPr>
                    <p:spPr>
                      <a:xfrm>
                        <a:off x="9460761" y="3712407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과목</a:t>
                        </a:r>
                      </a:p>
                    </p:txBody>
                  </p:sp>
                  <p:sp>
                    <p:nvSpPr>
                      <p:cNvPr id="82" name="직사각형 81"/>
                      <p:cNvSpPr/>
                      <p:nvPr/>
                    </p:nvSpPr>
                    <p:spPr>
                      <a:xfrm>
                        <a:off x="9460761" y="4006953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과목</a:t>
                        </a:r>
                      </a:p>
                    </p:txBody>
                  </p:sp>
                  <p:sp>
                    <p:nvSpPr>
                      <p:cNvPr id="83" name="직사각형 82"/>
                      <p:cNvSpPr/>
                      <p:nvPr/>
                    </p:nvSpPr>
                    <p:spPr>
                      <a:xfrm>
                        <a:off x="8563362" y="3701149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영역</a:t>
                        </a:r>
                      </a:p>
                    </p:txBody>
                  </p:sp>
                  <p:sp>
                    <p:nvSpPr>
                      <p:cNvPr id="84" name="직사각형 83"/>
                      <p:cNvSpPr/>
                      <p:nvPr/>
                    </p:nvSpPr>
                    <p:spPr>
                      <a:xfrm>
                        <a:off x="8563362" y="4006952"/>
                        <a:ext cx="412292" cy="24622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 lang="ko-KR" altLang="en-US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영역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50" name="이등변 삼각형 49"/>
            <p:cNvSpPr/>
            <p:nvPr/>
          </p:nvSpPr>
          <p:spPr>
            <a:xfrm rot="10800000" flipH="1">
              <a:off x="8924343" y="3502834"/>
              <a:ext cx="136518" cy="7775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rot="10800000" flipH="1">
              <a:off x="9301645" y="3793157"/>
              <a:ext cx="136518" cy="7775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0800000" flipH="1">
              <a:off x="9305047" y="4100460"/>
              <a:ext cx="136518" cy="7775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/>
            <p:cNvSpPr/>
            <p:nvPr/>
          </p:nvSpPr>
          <p:spPr>
            <a:xfrm rot="10800000" flipH="1">
              <a:off x="9890105" y="3804817"/>
              <a:ext cx="136518" cy="7775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rot="10800000" flipH="1">
              <a:off x="9885693" y="4103831"/>
              <a:ext cx="136518" cy="7775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6" name="말풍선: 사각형 159"/>
          <p:cNvSpPr/>
          <p:nvPr/>
        </p:nvSpPr>
        <p:spPr>
          <a:xfrm>
            <a:off x="4903304" y="4479236"/>
            <a:ext cx="2332382" cy="1364975"/>
          </a:xfrm>
          <a:prstGeom prst="wedgeRectCallout">
            <a:avLst>
              <a:gd name="adj1" fmla="val 72087"/>
              <a:gd name="adj2" fmla="val -51428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defRPr/>
            </a:pP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calculate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받은 수능점수를 각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학과와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전형에 맞게 점수환산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말풍선: 사각형 159"/>
          <p:cNvSpPr/>
          <p:nvPr/>
        </p:nvSpPr>
        <p:spPr>
          <a:xfrm>
            <a:off x="4916557" y="1888435"/>
            <a:ext cx="2140226" cy="1146314"/>
          </a:xfrm>
          <a:prstGeom prst="wedgeRectCallout">
            <a:avLst>
              <a:gd name="adj1" fmla="val 78409"/>
              <a:gd name="adj2" fmla="val 31024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defRPr/>
            </a:pPr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GetData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사용자로부터 점수를 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받음</a:t>
            </a:r>
            <a:endParaRPr lang="ko-KR" altLang="en-US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146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8"/>
          <p:cNvGrpSpPr/>
          <p:nvPr/>
        </p:nvGrpSpPr>
        <p:grpSpPr>
          <a:xfrm>
            <a:off x="45964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6678" y="373417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 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사용함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84" y="1082026"/>
            <a:ext cx="5450630" cy="5450630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4628079" y="1658446"/>
            <a:ext cx="2910508" cy="4242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05"/>
          <p:cNvGrpSpPr/>
          <p:nvPr/>
        </p:nvGrpSpPr>
        <p:grpSpPr>
          <a:xfrm>
            <a:off x="4656467" y="1668822"/>
            <a:ext cx="2879065" cy="335765"/>
            <a:chOff x="4656467" y="1668822"/>
            <a:chExt cx="2879065" cy="335765"/>
          </a:xfrm>
        </p:grpSpPr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="" xmlns:a14="http://schemas.microsoft.com/office/drawing/2010/main">
                    <a14:imgLayer r:embed="rId6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467" y="1668822"/>
              <a:ext cx="2879065" cy="33576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108" name="TextBox 107"/>
            <p:cNvSpPr txBox="1"/>
            <p:nvPr/>
          </p:nvSpPr>
          <p:spPr>
            <a:xfrm>
              <a:off x="4961025" y="1677696"/>
              <a:ext cx="2144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한국산업기술대학교</a:t>
              </a:r>
            </a:p>
          </p:txBody>
        </p:sp>
      </p:grpSp>
      <p:grpSp>
        <p:nvGrpSpPr>
          <p:cNvPr id="8" name="그룹 108"/>
          <p:cNvGrpSpPr/>
          <p:nvPr/>
        </p:nvGrpSpPr>
        <p:grpSpPr>
          <a:xfrm>
            <a:off x="4587290" y="1981672"/>
            <a:ext cx="2952661" cy="784830"/>
            <a:chOff x="4587290" y="1981672"/>
            <a:chExt cx="2952661" cy="784830"/>
          </a:xfrm>
        </p:grpSpPr>
        <p:sp>
          <p:nvSpPr>
            <p:cNvPr id="110" name="직사각형 109"/>
            <p:cNvSpPr/>
            <p:nvPr/>
          </p:nvSpPr>
          <p:spPr>
            <a:xfrm>
              <a:off x="4652203" y="2014851"/>
              <a:ext cx="2866448" cy="6920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8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" name="그룹 110"/>
            <p:cNvGrpSpPr/>
            <p:nvPr/>
          </p:nvGrpSpPr>
          <p:grpSpPr>
            <a:xfrm>
              <a:off x="4587290" y="1981672"/>
              <a:ext cx="2952661" cy="784830"/>
              <a:chOff x="3961281" y="1981668"/>
              <a:chExt cx="2952661" cy="784830"/>
            </a:xfrm>
          </p:grpSpPr>
          <p:grpSp>
            <p:nvGrpSpPr>
              <p:cNvPr id="10" name="그룹 111"/>
              <p:cNvGrpSpPr/>
              <p:nvPr/>
            </p:nvGrpSpPr>
            <p:grpSpPr>
              <a:xfrm>
                <a:off x="3961281" y="1981668"/>
                <a:ext cx="2935024" cy="784830"/>
                <a:chOff x="3991670" y="2268155"/>
                <a:chExt cx="2935024" cy="784830"/>
              </a:xfrm>
            </p:grpSpPr>
            <p:sp>
              <p:nvSpPr>
                <p:cNvPr id="114" name="TextBox 113"/>
                <p:cNvSpPr txBox="1"/>
                <p:nvPr/>
              </p:nvSpPr>
              <p:spPr>
                <a:xfrm>
                  <a:off x="3991670" y="2268155"/>
                  <a:ext cx="2935024" cy="7848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전년도 입시결과 </a:t>
                  </a: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</a:t>
                  </a: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일반학생</a:t>
                  </a: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] </a:t>
                  </a: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기계공학과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 algn="ctr">
                    <a:defRPr lang="ko-KR" altLang="en-US"/>
                  </a:pP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2017	</a:t>
                  </a:r>
                </a:p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모집인원</a:t>
                  </a: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	</a:t>
                  </a:r>
                </a:p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28 	</a:t>
                  </a:r>
                  <a:endParaRPr lang="ko-KR" altLang="en-US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4648525" y="2524535"/>
                  <a:ext cx="643848" cy="5078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전년도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모집인원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29</a:t>
                  </a:r>
                  <a:endParaRPr lang="ko-KR" altLang="en-US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5301021" y="2523386"/>
                  <a:ext cx="643848" cy="5078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전년도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경쟁률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4.4</a:t>
                  </a: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5914668" y="2515708"/>
                  <a:ext cx="643848" cy="5078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전년도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ko-KR" altLang="en-US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추가합격</a:t>
                  </a:r>
                  <a:endParaRPr lang="en-US" altLang="ko-KR" sz="9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lvl="0">
                    <a:defRPr lang="ko-KR" altLang="en-US"/>
                  </a:pPr>
                  <a:r>
                    <a:rPr lang="en-US" altLang="ko-KR" sz="9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37</a:t>
                  </a:r>
                </a:p>
              </p:txBody>
            </p:sp>
          </p:grpSp>
          <p:cxnSp>
            <p:nvCxnSpPr>
              <p:cNvPr id="113" name="직선 연결선 112"/>
              <p:cNvCxnSpPr/>
              <p:nvPr/>
            </p:nvCxnSpPr>
            <p:spPr>
              <a:xfrm>
                <a:off x="4030613" y="2229221"/>
                <a:ext cx="28833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그룹 117"/>
          <p:cNvGrpSpPr/>
          <p:nvPr/>
        </p:nvGrpSpPr>
        <p:grpSpPr>
          <a:xfrm>
            <a:off x="4587290" y="2718945"/>
            <a:ext cx="3097519" cy="547969"/>
            <a:chOff x="4582871" y="2665853"/>
            <a:chExt cx="3097519" cy="547969"/>
          </a:xfrm>
        </p:grpSpPr>
        <p:sp>
          <p:nvSpPr>
            <p:cNvPr id="119" name="모서리가 둥근 직사각형 46"/>
            <p:cNvSpPr/>
            <p:nvPr/>
          </p:nvSpPr>
          <p:spPr>
            <a:xfrm>
              <a:off x="4678255" y="3023494"/>
              <a:ext cx="458192" cy="18910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8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582871" y="2665853"/>
              <a:ext cx="30975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전년도 입시결과를 바탕으로 작성된 것으로 금년도 입시상황에 따라서 예측차가 변동될 수 있습니다</a:t>
              </a: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모서리가 둥근 직사각형 46"/>
            <p:cNvSpPr/>
            <p:nvPr/>
          </p:nvSpPr>
          <p:spPr>
            <a:xfrm>
              <a:off x="5152945" y="3021747"/>
              <a:ext cx="458189" cy="19084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8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2015</a:t>
              </a:r>
            </a:p>
          </p:txBody>
        </p:sp>
        <p:sp>
          <p:nvSpPr>
            <p:cNvPr id="122" name="모서리가 둥근 직사각형 46"/>
            <p:cNvSpPr/>
            <p:nvPr/>
          </p:nvSpPr>
          <p:spPr>
            <a:xfrm>
              <a:off x="5625139" y="3021747"/>
              <a:ext cx="458194" cy="1920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800" dirty="0"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2014</a:t>
              </a:r>
            </a:p>
          </p:txBody>
        </p:sp>
        <p:sp>
          <p:nvSpPr>
            <p:cNvPr id="123" name="사각형: 둥근 모서리 122"/>
            <p:cNvSpPr/>
            <p:nvPr/>
          </p:nvSpPr>
          <p:spPr>
            <a:xfrm>
              <a:off x="6128893" y="3021747"/>
              <a:ext cx="657642" cy="1908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</a:t>
              </a:r>
            </a:p>
          </p:txBody>
        </p:sp>
        <p:sp>
          <p:nvSpPr>
            <p:cNvPr id="124" name="사각형: 둥근 모서리 123"/>
            <p:cNvSpPr/>
            <p:nvPr/>
          </p:nvSpPr>
          <p:spPr>
            <a:xfrm>
              <a:off x="6823893" y="3021442"/>
              <a:ext cx="657642" cy="1908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 err="1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학과편제순</a:t>
              </a:r>
              <a:endPara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598" y="3055687"/>
              <a:ext cx="131832" cy="131832"/>
            </a:xfrm>
            <a:prstGeom prst="rect">
              <a:avLst/>
            </a:prstGeom>
          </p:spPr>
        </p:pic>
        <p:sp>
          <p:nvSpPr>
            <p:cNvPr id="126" name="1/2 액자 125"/>
            <p:cNvSpPr/>
            <p:nvPr/>
          </p:nvSpPr>
          <p:spPr>
            <a:xfrm rot="13700333">
              <a:off x="7406565" y="3085276"/>
              <a:ext cx="45719" cy="46405"/>
            </a:xfrm>
            <a:prstGeom prst="halfFram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6"/>
          <p:cNvGrpSpPr/>
          <p:nvPr/>
        </p:nvGrpSpPr>
        <p:grpSpPr>
          <a:xfrm>
            <a:off x="4652203" y="3374378"/>
            <a:ext cx="2867786" cy="1059668"/>
            <a:chOff x="4667746" y="3230083"/>
            <a:chExt cx="2867786" cy="1059668"/>
          </a:xfrm>
        </p:grpSpPr>
        <p:sp>
          <p:nvSpPr>
            <p:cNvPr id="128" name="직사각형 127"/>
            <p:cNvSpPr/>
            <p:nvPr/>
          </p:nvSpPr>
          <p:spPr>
            <a:xfrm>
              <a:off x="4667746" y="3230083"/>
              <a:ext cx="2867786" cy="105966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8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" name="그룹 128"/>
            <p:cNvGrpSpPr/>
            <p:nvPr/>
          </p:nvGrpSpPr>
          <p:grpSpPr>
            <a:xfrm>
              <a:off x="4695070" y="3253793"/>
              <a:ext cx="2739708" cy="926245"/>
              <a:chOff x="4695070" y="3253793"/>
              <a:chExt cx="2739708" cy="926245"/>
            </a:xfrm>
          </p:grpSpPr>
          <p:grpSp>
            <p:nvGrpSpPr>
              <p:cNvPr id="15" name="그룹 129"/>
              <p:cNvGrpSpPr/>
              <p:nvPr/>
            </p:nvGrpSpPr>
            <p:grpSpPr>
              <a:xfrm>
                <a:off x="4695070" y="3253793"/>
                <a:ext cx="999426" cy="926245"/>
                <a:chOff x="4695070" y="3253793"/>
                <a:chExt cx="999426" cy="926245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>
                  <a:off x="4823745" y="3464717"/>
                  <a:ext cx="838691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A </a:t>
                  </a:r>
                  <a:r>
                    <a:rPr lang="ko-KR" altLang="en-US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최고점이상 </a:t>
                  </a:r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[1] </a:t>
                  </a:r>
                </a:p>
              </p:txBody>
            </p:sp>
            <p:pic>
              <p:nvPicPr>
                <p:cNvPr id="135" name="Picture 2" descr="C:\Users\SangHo\OneDrive\컴퓨터공학\2학기\종설\icon\tick8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95071" y="3267049"/>
                  <a:ext cx="200846" cy="200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6" name="직사각형 135"/>
                <p:cNvSpPr/>
                <p:nvPr/>
              </p:nvSpPr>
              <p:spPr>
                <a:xfrm>
                  <a:off x="4820851" y="3253793"/>
                  <a:ext cx="344966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전체</a:t>
                  </a:r>
                </a:p>
              </p:txBody>
            </p:sp>
            <p:sp>
              <p:nvSpPr>
                <p:cNvPr id="137" name="모서리가 둥근 직사각형 84"/>
                <p:cNvSpPr/>
                <p:nvPr/>
              </p:nvSpPr>
              <p:spPr>
                <a:xfrm>
                  <a:off x="4695070" y="3484525"/>
                  <a:ext cx="181348" cy="16121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4817220" y="3640349"/>
                  <a:ext cx="869149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B </a:t>
                  </a:r>
                  <a:r>
                    <a:rPr lang="ko-KR" altLang="en-US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평균점이상 </a:t>
                  </a:r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[20]</a:t>
                  </a: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4823745" y="3820985"/>
                  <a:ext cx="870751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C </a:t>
                  </a:r>
                  <a:r>
                    <a:rPr lang="ko-KR" altLang="en-US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최저점이상 </a:t>
                  </a:r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[12]</a:t>
                  </a: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4823745" y="3979983"/>
                  <a:ext cx="803425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D </a:t>
                  </a:r>
                  <a:r>
                    <a:rPr lang="ko-KR" altLang="en-US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최저점미만</a:t>
                  </a:r>
                  <a:r>
                    <a:rPr lang="en-US" altLang="ko-KR" sz="7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[3]</a:t>
                  </a:r>
                  <a:endParaRPr lang="ko-KR" altLang="en-US" sz="7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1" name="모서리가 둥근 직사각형 84"/>
                <p:cNvSpPr/>
                <p:nvPr/>
              </p:nvSpPr>
              <p:spPr>
                <a:xfrm>
                  <a:off x="4695070" y="3662554"/>
                  <a:ext cx="181348" cy="16121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2" name="모서리가 둥근 직사각형 84"/>
                <p:cNvSpPr/>
                <p:nvPr/>
              </p:nvSpPr>
              <p:spPr>
                <a:xfrm>
                  <a:off x="4695070" y="3840405"/>
                  <a:ext cx="181348" cy="16121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3" name="모서리가 둥근 직사각형 84"/>
                <p:cNvSpPr/>
                <p:nvPr/>
              </p:nvSpPr>
              <p:spPr>
                <a:xfrm>
                  <a:off x="4695070" y="4013884"/>
                  <a:ext cx="181348" cy="16121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31" name="사각형: 둥근 모서리 130"/>
              <p:cNvSpPr/>
              <p:nvPr/>
            </p:nvSpPr>
            <p:spPr>
              <a:xfrm>
                <a:off x="6770759" y="3438499"/>
                <a:ext cx="657642" cy="1908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전체전형</a:t>
                </a:r>
              </a:p>
            </p:txBody>
          </p:sp>
          <p:sp>
            <p:nvSpPr>
              <p:cNvPr id="132" name="사각형: 둥근 모서리 131"/>
              <p:cNvSpPr/>
              <p:nvPr/>
            </p:nvSpPr>
            <p:spPr>
              <a:xfrm>
                <a:off x="6777136" y="3663718"/>
                <a:ext cx="657642" cy="1908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전체계열</a:t>
                </a:r>
              </a:p>
            </p:txBody>
          </p:sp>
          <p:sp>
            <p:nvSpPr>
              <p:cNvPr id="133" name="사각형: 둥근 모서리 132"/>
              <p:cNvSpPr/>
              <p:nvPr/>
            </p:nvSpPr>
            <p:spPr>
              <a:xfrm>
                <a:off x="6770759" y="3894079"/>
                <a:ext cx="657642" cy="19084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전체학과</a:t>
                </a:r>
              </a:p>
            </p:txBody>
          </p:sp>
        </p:grpSp>
      </p:grpSp>
      <p:graphicFrame>
        <p:nvGraphicFramePr>
          <p:cNvPr id="144" name="표 143"/>
          <p:cNvGraphicFramePr>
            <a:graphicFrameLocks noGrp="1"/>
          </p:cNvGraphicFramePr>
          <p:nvPr/>
        </p:nvGraphicFramePr>
        <p:xfrm>
          <a:off x="4660188" y="4552645"/>
          <a:ext cx="2822825" cy="9409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64565">
                  <a:extLst>
                    <a:ext uri="{9D8B030D-6E8A-4147-A177-3AD203B41FA5}">
                      <a16:colId xmlns="" xmlns:a16="http://schemas.microsoft.com/office/drawing/2014/main" val="3859170150"/>
                    </a:ext>
                  </a:extLst>
                </a:gridCol>
                <a:gridCol w="1389359">
                  <a:extLst>
                    <a:ext uri="{9D8B030D-6E8A-4147-A177-3AD203B41FA5}">
                      <a16:colId xmlns="" xmlns:a16="http://schemas.microsoft.com/office/drawing/2014/main" val="652868063"/>
                    </a:ext>
                  </a:extLst>
                </a:gridCol>
                <a:gridCol w="330800">
                  <a:extLst>
                    <a:ext uri="{9D8B030D-6E8A-4147-A177-3AD203B41FA5}">
                      <a16:colId xmlns="" xmlns:a16="http://schemas.microsoft.com/office/drawing/2014/main" val="3314209875"/>
                    </a:ext>
                  </a:extLst>
                </a:gridCol>
                <a:gridCol w="283164">
                  <a:extLst>
                    <a:ext uri="{9D8B030D-6E8A-4147-A177-3AD203B41FA5}">
                      <a16:colId xmlns="" xmlns:a16="http://schemas.microsoft.com/office/drawing/2014/main" val="408588088"/>
                    </a:ext>
                  </a:extLst>
                </a:gridCol>
                <a:gridCol w="254937">
                  <a:extLst>
                    <a:ext uri="{9D8B030D-6E8A-4147-A177-3AD203B41FA5}">
                      <a16:colId xmlns="" xmlns:a16="http://schemas.microsoft.com/office/drawing/2014/main" val="3484073201"/>
                    </a:ext>
                  </a:extLst>
                </a:gridCol>
              </a:tblGrid>
              <a:tr h="1315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전형</a:t>
                      </a:r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</a:t>
                      </a: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280     300     320     340     360     380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내점수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차이</a:t>
                      </a: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진단</a:t>
                      </a:r>
                    </a:p>
                  </a:txBody>
                  <a:tcPr marL="31236" marR="31236" marT="15618" marB="15618"/>
                </a:tc>
                <a:extLst>
                  <a:ext uri="{0D108BD9-81ED-4DB2-BD59-A6C34878D82A}">
                    <a16:rowId xmlns="" xmlns:a16="http://schemas.microsoft.com/office/drawing/2014/main" val="2784037788"/>
                  </a:ext>
                </a:extLst>
              </a:tr>
              <a:tr h="269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정시 나군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일반학생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기계공학과</a:t>
                      </a: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311.1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+11.7</a:t>
                      </a:r>
                    </a:p>
                    <a:p>
                      <a:pPr latinLnBrk="1"/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extLst>
                  <a:ext uri="{0D108BD9-81ED-4DB2-BD59-A6C34878D82A}">
                    <a16:rowId xmlns="" xmlns:a16="http://schemas.microsoft.com/office/drawing/2014/main" val="274185126"/>
                  </a:ext>
                </a:extLst>
              </a:tr>
              <a:tr h="269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정시 다군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일반학생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기계설계공학과</a:t>
                      </a: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311.1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+28.5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extLst>
                  <a:ext uri="{0D108BD9-81ED-4DB2-BD59-A6C34878D82A}">
                    <a16:rowId xmlns="" xmlns:a16="http://schemas.microsoft.com/office/drawing/2014/main" val="1215552430"/>
                  </a:ext>
                </a:extLst>
              </a:tr>
              <a:tr h="269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정시</a:t>
                      </a:r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다군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일반학생</a:t>
                      </a: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메카트로닉스공학과</a:t>
                      </a:r>
                      <a:endParaRPr lang="ko-KR" altLang="en-US" sz="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311.1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+20.9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</a:t>
                      </a:r>
                      <a:endParaRPr lang="ko-KR" altLang="en-US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1236" marR="31236" marT="15618" marB="15618"/>
                </a:tc>
                <a:extLst>
                  <a:ext uri="{0D108BD9-81ED-4DB2-BD59-A6C34878D82A}">
                    <a16:rowId xmlns="" xmlns:a16="http://schemas.microsoft.com/office/drawing/2014/main" val="1564358861"/>
                  </a:ext>
                </a:extLst>
              </a:tr>
            </a:tbl>
          </a:graphicData>
        </a:graphic>
      </p:graphicFrame>
      <p:grpSp>
        <p:nvGrpSpPr>
          <p:cNvPr id="16" name="그룹 144"/>
          <p:cNvGrpSpPr/>
          <p:nvPr/>
        </p:nvGrpSpPr>
        <p:grpSpPr>
          <a:xfrm>
            <a:off x="5266020" y="4668670"/>
            <a:ext cx="1418547" cy="740360"/>
            <a:chOff x="5297468" y="3415344"/>
            <a:chExt cx="1418547" cy="740360"/>
          </a:xfrm>
        </p:grpSpPr>
        <p:sp>
          <p:nvSpPr>
            <p:cNvPr id="146" name="직사각형 145"/>
            <p:cNvSpPr/>
            <p:nvPr/>
          </p:nvSpPr>
          <p:spPr>
            <a:xfrm>
              <a:off x="5297468" y="3547137"/>
              <a:ext cx="1310502" cy="96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5600004" y="3415344"/>
              <a:ext cx="1116011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 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299.4|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315.3|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348.4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5526882" y="3547136"/>
              <a:ext cx="531018" cy="9690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화살표: 아래쪽 148"/>
            <p:cNvSpPr/>
            <p:nvPr/>
          </p:nvSpPr>
          <p:spPr>
            <a:xfrm>
              <a:off x="5600004" y="3538297"/>
              <a:ext cx="57846" cy="6933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5600003" y="3657229"/>
              <a:ext cx="1116011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 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282.6|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304.6|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339.2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297468" y="3778054"/>
              <a:ext cx="1310502" cy="96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326856" y="3778053"/>
              <a:ext cx="635794" cy="9690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화살표: 아래쪽 152"/>
            <p:cNvSpPr/>
            <p:nvPr/>
          </p:nvSpPr>
          <p:spPr>
            <a:xfrm>
              <a:off x="5600004" y="3769214"/>
              <a:ext cx="57846" cy="6933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600002" y="3924332"/>
              <a:ext cx="1107996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 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290.2|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307.3|</a:t>
              </a:r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최고</a:t>
              </a:r>
              <a:r>
                <a:rPr lang="en-US" altLang="ko-KR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331.6	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297468" y="4058801"/>
              <a:ext cx="1310502" cy="96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5339953" y="4058800"/>
              <a:ext cx="563641" cy="9690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화살표: 아래쪽 156"/>
            <p:cNvSpPr/>
            <p:nvPr/>
          </p:nvSpPr>
          <p:spPr>
            <a:xfrm>
              <a:off x="5600004" y="4049961"/>
              <a:ext cx="57846" cy="6933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8" name="말풍선: 사각형 157"/>
          <p:cNvSpPr/>
          <p:nvPr/>
        </p:nvSpPr>
        <p:spPr>
          <a:xfrm>
            <a:off x="1325217" y="4971224"/>
            <a:ext cx="2438400" cy="791745"/>
          </a:xfrm>
          <a:prstGeom prst="wedgeRectCallout">
            <a:avLst>
              <a:gd name="adj1" fmla="val 105146"/>
              <a:gd name="adj2" fmla="val -44762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ShowResult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ko-KR" altLang="en-US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결과를 보여줌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말풍선: 사각형 158"/>
          <p:cNvSpPr/>
          <p:nvPr/>
        </p:nvSpPr>
        <p:spPr>
          <a:xfrm>
            <a:off x="1296694" y="3209190"/>
            <a:ext cx="2465303" cy="1362809"/>
          </a:xfrm>
          <a:prstGeom prst="wedgeRectCallout">
            <a:avLst>
              <a:gd name="adj1" fmla="val 81041"/>
              <a:gd name="adj2" fmla="val -5992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SelGrade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ko-KR" altLang="en-US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등급별로 결과를 확인할 수 있도록 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A,B,C,D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등급 선택</a:t>
            </a:r>
            <a:endParaRPr lang="en-US" altLang="ko-KR" sz="14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말풍선: 사각형 159"/>
          <p:cNvSpPr/>
          <p:nvPr/>
        </p:nvSpPr>
        <p:spPr>
          <a:xfrm>
            <a:off x="8565318" y="901864"/>
            <a:ext cx="2456926" cy="1165475"/>
          </a:xfrm>
          <a:prstGeom prst="wedgeRectCallout">
            <a:avLst>
              <a:gd name="adj1" fmla="val -92545"/>
              <a:gd name="adj2" fmla="val 55638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ShowEtc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endParaRPr lang="ko-KR" altLang="en-US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전년도 모집인원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경쟁률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추가합격 정보를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보여줌</a:t>
            </a:r>
            <a:endParaRPr lang="en-US" altLang="ko-KR" sz="14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4660188" y="2014851"/>
            <a:ext cx="2866545" cy="69205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4638944" y="3365745"/>
            <a:ext cx="1040009" cy="102098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4645379" y="4530037"/>
            <a:ext cx="2873272" cy="102098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말풍선: 사각형 163"/>
          <p:cNvSpPr/>
          <p:nvPr/>
        </p:nvSpPr>
        <p:spPr>
          <a:xfrm>
            <a:off x="8538813" y="3485321"/>
            <a:ext cx="2456926" cy="2226367"/>
          </a:xfrm>
          <a:prstGeom prst="wedgeRectCallout">
            <a:avLst>
              <a:gd name="adj1" fmla="val -88769"/>
              <a:gd name="adj2" fmla="val -37190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SelType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endParaRPr lang="ko-KR" altLang="en-US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전형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SelAffiliation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en-US" altLang="ko-KR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 선택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SelMajor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pPr marL="0" lvl="1" algn="ctr"/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학과 선택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671741" y="3474327"/>
            <a:ext cx="861507" cy="887301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645379" y="3018685"/>
            <a:ext cx="1468353" cy="284041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7" name="말풍선: 사각형 166"/>
          <p:cNvSpPr/>
          <p:nvPr/>
        </p:nvSpPr>
        <p:spPr>
          <a:xfrm>
            <a:off x="1335311" y="1883644"/>
            <a:ext cx="2453191" cy="961658"/>
          </a:xfrm>
          <a:prstGeom prst="wedgeRectCallout">
            <a:avLst>
              <a:gd name="adj1" fmla="val 82102"/>
              <a:gd name="adj2" fmla="val 72957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SelYear</a:t>
            </a:r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endParaRPr lang="ko-KR" altLang="en-US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년간의 입시결과를 확인할 수 있도록 년도 선택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54" y="4598882"/>
            <a:ext cx="916651" cy="916651"/>
          </a:xfrm>
          <a:prstGeom prst="rect">
            <a:avLst/>
          </a:prstGeom>
        </p:spPr>
      </p:pic>
      <p:sp>
        <p:nvSpPr>
          <p:cNvPr id="73" name="말풍선: 사각형 163"/>
          <p:cNvSpPr/>
          <p:nvPr/>
        </p:nvSpPr>
        <p:spPr>
          <a:xfrm>
            <a:off x="8571944" y="2219738"/>
            <a:ext cx="2456926" cy="947531"/>
          </a:xfrm>
          <a:prstGeom prst="wedgeRectCallout">
            <a:avLst>
              <a:gd name="adj1" fmla="val -90388"/>
              <a:gd name="adj2" fmla="val 46880"/>
            </a:avLst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arrange() </a:t>
            </a:r>
            <a:endParaRPr lang="ko-KR" altLang="en-US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결과를 점수대 혹은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학과편제순으로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나열</a:t>
            </a:r>
            <a:endParaRPr lang="en-US" altLang="ko-KR" sz="12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785114" y="3021496"/>
            <a:ext cx="755374" cy="27829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00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(web server)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484061" y="2545492"/>
            <a:ext cx="2247680" cy="22983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441152" y="2592085"/>
            <a:ext cx="2247680" cy="22983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72160" y="2700460"/>
            <a:ext cx="2247680" cy="22983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 flipV="1">
            <a:off x="3632885" y="2991392"/>
            <a:ext cx="1581664" cy="143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 flipV="1">
            <a:off x="6972622" y="3000279"/>
            <a:ext cx="1581664" cy="143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10800000" flipV="1">
            <a:off x="7072770" y="4524280"/>
            <a:ext cx="1581664" cy="143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 rot="10800000" flipV="1">
            <a:off x="3507825" y="4556848"/>
            <a:ext cx="1581664" cy="143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057" y="3429005"/>
            <a:ext cx="2023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15415" y="3606119"/>
            <a:ext cx="2023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PHP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81779" y="3486665"/>
            <a:ext cx="2023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11835" y="2545492"/>
            <a:ext cx="202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php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21907" y="2549608"/>
            <a:ext cx="202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php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06328" y="4154948"/>
            <a:ext cx="202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18618" y="4187516"/>
            <a:ext cx="202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query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596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(web server)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5462" y="2255575"/>
            <a:ext cx="978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 </a:t>
            </a:r>
            <a:r>
              <a:rPr lang="en-US" altLang="ko-KR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php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</a:t>
            </a:r>
            <a:r>
              <a:rPr lang="en-US" altLang="ko-KR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형식으로 받기 위해 필요한 </a:t>
            </a:r>
            <a:r>
              <a:rPr lang="ko-KR" altLang="en-US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3395981"/>
              </p:ext>
            </p:extLst>
          </p:nvPr>
        </p:nvGraphicFramePr>
        <p:xfrm>
          <a:off x="1479707" y="3429000"/>
          <a:ext cx="872238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3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040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메소드</a:t>
                      </a:r>
                      <a:r>
                        <a:rPr lang="ko-KR" altLang="en-US" sz="1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                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76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DoInBackground</a:t>
                      </a:r>
                      <a:r>
                        <a:rPr lang="en-US" altLang="ko-KR" sz="1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()</a:t>
                      </a:r>
                      <a:endParaRPr lang="ko-KR" altLang="en-US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PHP</a:t>
                      </a:r>
                      <a:r>
                        <a:rPr lang="ko-KR" altLang="en-US" sz="1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데이터를</a:t>
                      </a:r>
                      <a:r>
                        <a:rPr lang="ko-KR" altLang="en-US" sz="1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불러냄</a:t>
                      </a:r>
                      <a:endParaRPr lang="en-US" altLang="ko-KR" sz="1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쓰레드의</a:t>
                      </a:r>
                      <a:r>
                        <a:rPr lang="ko-KR" altLang="en-US" sz="1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run()</a:t>
                      </a:r>
                      <a:r>
                        <a:rPr lang="ko-KR" altLang="en-US" sz="1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같은 기능</a:t>
                      </a:r>
                      <a:endParaRPr lang="ko-KR" altLang="en-US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39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OnPostExecute</a:t>
                      </a:r>
                      <a:r>
                        <a:rPr lang="en-US" altLang="ko-KR" sz="1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()</a:t>
                      </a:r>
                      <a:endParaRPr lang="ko-KR" altLang="en-US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이후에 필요한 행위를</a:t>
                      </a:r>
                      <a:r>
                        <a:rPr lang="ko-KR" altLang="en-US" sz="1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구현</a:t>
                      </a:r>
                      <a:endParaRPr lang="en-US" altLang="ko-KR" sz="1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처리한 결과를 </a:t>
                      </a:r>
                      <a:r>
                        <a:rPr lang="en-US" altLang="ko-KR" sz="1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</a:t>
                      </a:r>
                      <a:r>
                        <a:rPr lang="ko-KR" altLang="en-US" sz="1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 나타냄</a:t>
                      </a:r>
                      <a:endParaRPr lang="ko-KR" altLang="en-US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505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및 개발방법</a:t>
            </a:r>
          </a:p>
        </p:txBody>
      </p:sp>
      <p:pic>
        <p:nvPicPr>
          <p:cNvPr id="9" name="Picture 2" descr="C:\Users\예지\Desktop\gpgpg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69" y="1584216"/>
            <a:ext cx="7281194" cy="17818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2305334" y="3626142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</a:p>
          <a:p>
            <a:pPr eaLnBrk="1" hangingPunct="1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Studio</a:t>
            </a:r>
            <a:endParaRPr lang="ko-KR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6155091" y="3646023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운영체제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 7</a:t>
            </a:r>
            <a:endParaRPr lang="ko-KR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6181595" y="5090506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Sever / DB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SQL(SQL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lite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eaLnBrk="1" hangingPunct="1"/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php</a:t>
            </a:r>
            <a:endParaRPr lang="ko-KR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2364968" y="5077254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사양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Galaxy A8 2016</a:t>
            </a: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Galaxy S7</a:t>
            </a:r>
          </a:p>
        </p:txBody>
      </p:sp>
    </p:spTree>
    <p:extLst>
      <p:ext uri="{BB962C8B-B14F-4D97-AF65-F5344CB8AC3E}">
        <p14:creationId xmlns="" xmlns:p14="http://schemas.microsoft.com/office/powerpoint/2010/main" val="8771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지적사항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422" y="1641376"/>
            <a:ext cx="97826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경향 등 판정기준에 대한 신뢰도 확보 방안 필요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판정기준에 대한 신뢰도를 확보하기 위해 한국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산기대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입학처에서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실제 입시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토대로 활용하는 정확한 수식과 누적 데이터베이스를 사용</a:t>
            </a: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수능 모의 진단의 신뢰도를 높일 수 있는 방안을 생각해 볼 것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동안의 각 과의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전형별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정시지원 경쟁률을 나타내어 경쟁률이 상승세인지 하락세인지를 대략적으로 짐작할 수 있게 함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절대적인 예측은 아님을 공지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687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분담</a:t>
            </a:r>
          </a:p>
        </p:txBody>
      </p:sp>
      <p:graphicFrame>
        <p:nvGraphicFramePr>
          <p:cNvPr id="9" name="Group 37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182952790"/>
              </p:ext>
            </p:extLst>
          </p:nvPr>
        </p:nvGraphicFramePr>
        <p:xfrm>
          <a:off x="1995248" y="1605104"/>
          <a:ext cx="8339326" cy="482803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390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00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0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0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24055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엄예지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김현정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성혜은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4976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자바 앱 개발 관련 정보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안드로이드</a:t>
                      </a: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베이스 연동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앱 개발 관련 정보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976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      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구조 설계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데이터베이스 설계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스마트폰 어플리케이션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UI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28091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      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어플리케이션 기능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연동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 기능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 기능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76348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테스트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 gridSpan="3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어플리케이션 작동 테스트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데이터 송수신 테스트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통합테스트 </a:t>
                      </a: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</a:t>
                      </a: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유지보수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771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졸업연구 수행 일정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94028846"/>
              </p:ext>
            </p:extLst>
          </p:nvPr>
        </p:nvGraphicFramePr>
        <p:xfrm>
          <a:off x="2053897" y="1620353"/>
          <a:ext cx="8031007" cy="460816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034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666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80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709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4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1387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2813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4240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4240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9267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5325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추진 사항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7-9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84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주제에 따른 사전조사</a:t>
                      </a: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제안서작성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84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요구사항 정의 </a:t>
                      </a:r>
                      <a:endParaRPr lang="en-US" altLang="ko-KR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분석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분석된 자료를 바탕으로 요구사항 정의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84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설계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 설계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상세 설계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64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코딩 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64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태스트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데모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테스트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64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유지보수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테스팅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과정에서 생기는 문제점 보완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508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검토 및 발표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졸업작품 보고서</a:t>
                      </a: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771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문헌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6629" y="2429691"/>
            <a:ext cx="62571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</a:t>
            </a:r>
            <a:r>
              <a:rPr lang="ko-KR" altLang="en-US" b="1" dirty="0" smtClean="0"/>
              <a:t>참고 </a:t>
            </a:r>
            <a:r>
              <a:rPr lang="en-US" altLang="ko-KR" b="1" dirty="0" err="1" smtClean="0"/>
              <a:t>url</a:t>
            </a:r>
            <a:r>
              <a:rPr lang="en-US" altLang="ko-KR" b="1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smok95.tistory.com/m/244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blog.naver.com/millllkyway/70168744841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 smtClean="0"/>
              <a:t>-</a:t>
            </a:r>
            <a:r>
              <a:rPr lang="ko-KR" altLang="en-US" b="1" dirty="0" smtClean="0"/>
              <a:t>참고서적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바이블</a:t>
            </a:r>
            <a:endParaRPr lang="en-US" altLang="ko-KR" dirty="0" smtClean="0"/>
          </a:p>
          <a:p>
            <a:r>
              <a:rPr lang="ko-KR" altLang="en-US" dirty="0"/>
              <a:t>이것이 </a:t>
            </a:r>
            <a:r>
              <a:rPr lang="en-US" altLang="ko-KR" dirty="0" err="1"/>
              <a:t>mySQL</a:t>
            </a:r>
            <a:r>
              <a:rPr lang="ko-KR" altLang="en-US" dirty="0" smtClean="0"/>
              <a:t>이다</a:t>
            </a:r>
            <a:endParaRPr lang="en-US" altLang="ko-KR" dirty="0" smtClean="0"/>
          </a:p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앱개발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8178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2434" y="2726174"/>
            <a:ext cx="52512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 smtClean="0"/>
              <a:t>Q&amp;A</a:t>
            </a:r>
            <a:endParaRPr lang="ko-KR" altLang="en-US" sz="13800" dirty="0"/>
          </a:p>
        </p:txBody>
      </p:sp>
    </p:spTree>
    <p:extLst>
      <p:ext uri="{BB962C8B-B14F-4D97-AF65-F5344CB8AC3E}">
        <p14:creationId xmlns="" xmlns:p14="http://schemas.microsoft.com/office/powerpoint/2010/main" val="1667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지적사항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답변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935" y="1296820"/>
            <a:ext cx="978262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구체적인 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설계 필요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구체적인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기능설계를 추가 </a:t>
            </a: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086594" y="2370019"/>
          <a:ext cx="8241899" cy="412855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2732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686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75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세부 업무 내역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88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기초정보입력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327660" marR="0" indent="-32766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휴대폰</a:t>
                      </a:r>
                      <a:r>
                        <a:rPr lang="en-US" altLang="ko-KR" sz="1400" kern="0" spc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kern="0" spc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번호 입력</a:t>
                      </a:r>
                      <a:endParaRPr lang="ko-KR" altLang="en-US" sz="14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8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성적정보입력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327660" marR="0" indent="-32766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과목별 점수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백분위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 입력</a:t>
                      </a: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2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성적상담관리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전형별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성적별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최근 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년치 데이터 비교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A,B,C,D 4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 등급 비교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합격 예측 결과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548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학과성적관리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학과소개 및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전형별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학과 정보 표시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모집단위리스트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모집인원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경쟁률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진단결과 및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전형별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컷트라인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점수 관리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최초합격자 및 최종등록자 데이터 관리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43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모집요강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모집요강 보기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771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지적사항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답변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2457" y="1230558"/>
            <a:ext cx="97826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수식 구체화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한국산업기술대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입학처에서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기존에 사용하던 수식을 넘겨받음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6093" y="2640337"/>
            <a:ext cx="4514850" cy="34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9111" y="2618142"/>
            <a:ext cx="4686300" cy="346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771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442" y="1790305"/>
            <a:ext cx="1055188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 개발 배경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한국산업기술대에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입학하기를 원하는 학생들이 적정점수대를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산출해내기가 어려움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학교홈페이지에는 내신산출 프로그램만 존재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정시관련 점수산출 프로그램의 필요성을 느낌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/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 개발 목표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기존에 존재하는 정시점수 산출 프로그램은 대부분 유료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한국산업기술대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입학을 희망하는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입시생들의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정시점수 산출을 돕는 무료 어플리케이션을 개발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/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 개발 효과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학교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입학처에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직접 문의할 필요가 없어져 편의성이 증대됨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한정된 상담원에 의한 점수산출시간 지연이 단축됨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 개요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71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연구 및 사례</a:t>
            </a:r>
          </a:p>
        </p:txBody>
      </p:sp>
      <p:pic>
        <p:nvPicPr>
          <p:cNvPr id="9" name="Picture 4" descr="C:\Users\예지\Desktop\22222222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143"/>
          <a:stretch/>
        </p:blipFill>
        <p:spPr bwMode="auto">
          <a:xfrm>
            <a:off x="1272913" y="2076806"/>
            <a:ext cx="3024260" cy="39914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예지\Desktop\6666666666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268"/>
          <a:stretch/>
        </p:blipFill>
        <p:spPr bwMode="auto">
          <a:xfrm>
            <a:off x="4506288" y="2076805"/>
            <a:ext cx="3324684" cy="39914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예지\Desktop\77777777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626"/>
          <a:stretch/>
        </p:blipFill>
        <p:spPr bwMode="auto">
          <a:xfrm>
            <a:off x="8068414" y="2102047"/>
            <a:ext cx="3120390" cy="3962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15121" y="1505068"/>
            <a:ext cx="5457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경상대 점수환산 어플리케이션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71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수행 시나리오</a:t>
            </a:r>
          </a:p>
        </p:txBody>
      </p:sp>
      <p:pic>
        <p:nvPicPr>
          <p:cNvPr id="9" name="Picture 2" descr="C:\Users\예지\Desktop\11112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338" y="1582934"/>
            <a:ext cx="2948115" cy="3081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예지\Desktop\32432434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233" y="1580410"/>
            <a:ext cx="4365217" cy="3081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76204" y="4948689"/>
            <a:ext cx="7771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상담자의 정보를 입력 받음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상담자의 수능성적을 입력 받음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71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수행 시나리오</a:t>
            </a:r>
          </a:p>
        </p:txBody>
      </p:sp>
      <p:pic>
        <p:nvPicPr>
          <p:cNvPr id="9" name="Picture 3" descr="C:\Users\예지\Desktop\979797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39" y="1649018"/>
            <a:ext cx="8554481" cy="9231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예지\Desktop\777777777777777777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92" y="2711184"/>
            <a:ext cx="8577942" cy="1030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71606" y="3600706"/>
            <a:ext cx="85076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입학전형 별로 각각의 정시점수를 환산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년간의 정시입시결과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받아옴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점수대에 맞는 과를 순위대로 추천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상담자의 점수대가 어느 정도의 합격선에 있는지를 파악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해마다의 경쟁률과 합격등급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모집인원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합과 최종 합의 점수를 비교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71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1994</Words>
  <Application>Microsoft Office PowerPoint</Application>
  <PresentationFormat>사용자 지정</PresentationFormat>
  <Paragraphs>820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나눔바른고딕</vt:lpstr>
      <vt:lpstr>Wingdings</vt:lpstr>
      <vt:lpstr>맑은 고딕</vt:lpstr>
      <vt:lpstr>HY강M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안드로이드를 기반의  입시상담 솔루션 어플  Smart admission application</dc:title>
  <dc:creator>성혜은</dc:creator>
  <cp:lastModifiedBy>user</cp:lastModifiedBy>
  <cp:revision>50</cp:revision>
  <dcterms:created xsi:type="dcterms:W3CDTF">2017-02-06T15:18:53Z</dcterms:created>
  <dcterms:modified xsi:type="dcterms:W3CDTF">2017-02-19T07:42:56Z</dcterms:modified>
</cp:coreProperties>
</file>